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7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80" r:id="rId23"/>
    <p:sldId id="276" r:id="rId24"/>
    <p:sldId id="277" r:id="rId25"/>
  </p:sldIdLst>
  <p:sldSz cx="12192000" cy="6858000"/>
  <p:notesSz cx="6858000" cy="9144000"/>
  <p:defaultTextStyle>
    <a:defPPr>
      <a:defRPr lang="es-E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FF"/>
    <a:srgbClr val="0070C0"/>
    <a:srgbClr val="404040"/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94660"/>
  </p:normalViewPr>
  <p:slideViewPr>
    <p:cSldViewPr>
      <p:cViewPr varScale="1">
        <p:scale>
          <a:sx n="67" d="100"/>
          <a:sy n="67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Tiempo de trabajo de un </a:t>
            </a:r>
            <a:r>
              <a:rPr lang="es-ES" dirty="0" smtClean="0"/>
              <a:t>empleado</a:t>
            </a:r>
            <a:r>
              <a:rPr lang="es-ES" baseline="0" dirty="0" smtClean="0"/>
              <a:t> en movilidad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Atender al teléfono</c:v>
                </c:pt>
              </c:strCache>
            </c:strRef>
          </c:tx>
          <c:spPr>
            <a:solidFill>
              <a:srgbClr val="CD73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Sin Krama GOT</c:v>
                </c:pt>
                <c:pt idx="1">
                  <c:v>Con Krama GOT</c:v>
                </c:pt>
              </c:strCache>
            </c:strRef>
          </c:cat>
          <c:val>
            <c:numRef>
              <c:f>Hoja1!$B$2:$B$3</c:f>
              <c:numCache>
                <c:formatCode>0.00\ "h"</c:formatCode>
                <c:ptCount val="2"/>
                <c:pt idx="0">
                  <c:v>1.5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Desplazamientos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Sin Krama GOT</c:v>
                </c:pt>
                <c:pt idx="1">
                  <c:v>Con Krama GOT</c:v>
                </c:pt>
              </c:strCache>
            </c:strRef>
          </c:cat>
          <c:val>
            <c:numRef>
              <c:f>Hoja1!$C$2:$C$3</c:f>
              <c:numCache>
                <c:formatCode>0.00\ "h"</c:formatCode>
                <c:ptCount val="2"/>
                <c:pt idx="0">
                  <c:v>2.4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Tiempo de trabajo efectivo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Sin Krama GOT</c:v>
                </c:pt>
                <c:pt idx="1">
                  <c:v>Con Krama GOT</c:v>
                </c:pt>
              </c:strCache>
            </c:strRef>
          </c:cat>
          <c:val>
            <c:numRef>
              <c:f>Hoja1!$D$2:$D$3</c:f>
              <c:numCache>
                <c:formatCode>0.00\ "h"</c:formatCode>
                <c:ptCount val="2"/>
                <c:pt idx="0">
                  <c:v>4.0999999999999996</c:v>
                </c:pt>
                <c:pt idx="1">
                  <c:v>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208736"/>
        <c:axId val="284209520"/>
      </c:barChart>
      <c:catAx>
        <c:axId val="2842087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4209520"/>
        <c:crosses val="max"/>
        <c:auto val="1"/>
        <c:lblAlgn val="ctr"/>
        <c:lblOffset val="100"/>
        <c:noMultiLvlLbl val="0"/>
      </c:catAx>
      <c:valAx>
        <c:axId val="284209520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&quot;h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42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A3333-F1E7-44F9-A0D2-5C9186595E91}" type="doc">
      <dgm:prSet loTypeId="urn:microsoft.com/office/officeart/2005/8/layout/hList7#1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0C72896-8AD6-44A7-9C4D-6C9E3FE3926C}">
      <dgm:prSet phldrT="[Texto]"/>
      <dgm:spPr/>
      <dgm:t>
        <a:bodyPr/>
        <a:lstStyle/>
        <a:p>
          <a:r>
            <a:rPr lang="es-ES" dirty="0" err="1" smtClean="0"/>
            <a:t>Worklight</a:t>
          </a:r>
          <a:r>
            <a:rPr lang="es-ES" dirty="0" smtClean="0"/>
            <a:t> Studio</a:t>
          </a:r>
          <a:endParaRPr lang="es-ES" dirty="0"/>
        </a:p>
      </dgm:t>
    </dgm:pt>
    <dgm:pt modelId="{FE5053E2-52B9-4AB5-A271-42DD0BBEA2F7}" type="parTrans" cxnId="{8190248D-BBC0-4C19-80F2-F23F71C7E7B2}">
      <dgm:prSet/>
      <dgm:spPr/>
      <dgm:t>
        <a:bodyPr/>
        <a:lstStyle/>
        <a:p>
          <a:endParaRPr lang="es-ES"/>
        </a:p>
      </dgm:t>
    </dgm:pt>
    <dgm:pt modelId="{07187752-50C5-40C1-93BB-A338BEC385AB}" type="sibTrans" cxnId="{8190248D-BBC0-4C19-80F2-F23F71C7E7B2}">
      <dgm:prSet/>
      <dgm:spPr/>
      <dgm:t>
        <a:bodyPr/>
        <a:lstStyle/>
        <a:p>
          <a:endParaRPr lang="es-ES"/>
        </a:p>
      </dgm:t>
    </dgm:pt>
    <dgm:pt modelId="{CB117412-78EE-40A0-89A5-91FF258C58A7}">
      <dgm:prSet phldrT="[Texto]"/>
      <dgm:spPr/>
      <dgm:t>
        <a:bodyPr/>
        <a:lstStyle/>
        <a:p>
          <a:r>
            <a:rPr lang="es-ES" dirty="0" smtClean="0"/>
            <a:t>El entorno de desarrollo más completo y extensible, con el máximo de reutilización de código y optimización por dispositivo</a:t>
          </a:r>
          <a:endParaRPr lang="es-ES" dirty="0"/>
        </a:p>
      </dgm:t>
    </dgm:pt>
    <dgm:pt modelId="{9F531F99-2F9B-412C-A9C8-92F7FA4D6D79}" type="parTrans" cxnId="{0ED51E39-6AF3-402A-8AAE-E0055C83A5F2}">
      <dgm:prSet/>
      <dgm:spPr/>
      <dgm:t>
        <a:bodyPr/>
        <a:lstStyle/>
        <a:p>
          <a:endParaRPr lang="es-ES"/>
        </a:p>
      </dgm:t>
    </dgm:pt>
    <dgm:pt modelId="{29E56E41-6397-4DB5-949D-4B4E79789601}" type="sibTrans" cxnId="{0ED51E39-6AF3-402A-8AAE-E0055C83A5F2}">
      <dgm:prSet/>
      <dgm:spPr/>
      <dgm:t>
        <a:bodyPr/>
        <a:lstStyle/>
        <a:p>
          <a:endParaRPr lang="es-ES"/>
        </a:p>
      </dgm:t>
    </dgm:pt>
    <dgm:pt modelId="{02927AA7-3A60-4A76-9DC6-73C2153AA3AB}">
      <dgm:prSet phldrT="[Texto]"/>
      <dgm:spPr/>
      <dgm:t>
        <a:bodyPr/>
        <a:lstStyle/>
        <a:p>
          <a:r>
            <a:rPr lang="es-ES" dirty="0" err="1" smtClean="0"/>
            <a:t>Worklight</a:t>
          </a:r>
          <a:r>
            <a:rPr lang="es-ES" dirty="0" smtClean="0"/>
            <a:t> Server</a:t>
          </a:r>
          <a:endParaRPr lang="es-ES" dirty="0"/>
        </a:p>
      </dgm:t>
    </dgm:pt>
    <dgm:pt modelId="{496E7A89-A5E8-4504-89BC-BA3DEEC5B13A}" type="parTrans" cxnId="{ED8E2080-FF56-4B0E-92FE-A597C254681F}">
      <dgm:prSet/>
      <dgm:spPr/>
      <dgm:t>
        <a:bodyPr/>
        <a:lstStyle/>
        <a:p>
          <a:endParaRPr lang="es-ES"/>
        </a:p>
      </dgm:t>
    </dgm:pt>
    <dgm:pt modelId="{FB187873-BDB1-4629-9F88-C1198E85647E}" type="sibTrans" cxnId="{ED8E2080-FF56-4B0E-92FE-A597C254681F}">
      <dgm:prSet/>
      <dgm:spPr/>
      <dgm:t>
        <a:bodyPr/>
        <a:lstStyle/>
        <a:p>
          <a:endParaRPr lang="es-ES"/>
        </a:p>
      </dgm:t>
    </dgm:pt>
    <dgm:pt modelId="{A1FFA480-E108-495E-8E2E-3C777B8C407A}">
      <dgm:prSet phldrT="[Texto]"/>
      <dgm:spPr/>
      <dgm:t>
        <a:bodyPr/>
        <a:lstStyle/>
        <a:p>
          <a:r>
            <a:rPr lang="es-ES" dirty="0" smtClean="0"/>
            <a:t>Unifica notificaciones, gestión de versiones, seguridad, integración y despliegue.</a:t>
          </a:r>
          <a:endParaRPr lang="es-ES" dirty="0"/>
        </a:p>
      </dgm:t>
    </dgm:pt>
    <dgm:pt modelId="{3DF72D19-1F7F-4DCC-83B8-12CE9D83EFEC}" type="parTrans" cxnId="{415F7544-05B1-44DB-83C0-9A4EC6CA280E}">
      <dgm:prSet/>
      <dgm:spPr/>
      <dgm:t>
        <a:bodyPr/>
        <a:lstStyle/>
        <a:p>
          <a:endParaRPr lang="es-ES"/>
        </a:p>
      </dgm:t>
    </dgm:pt>
    <dgm:pt modelId="{1E790669-2B03-47D1-9B1C-B2CA7DF6C567}" type="sibTrans" cxnId="{415F7544-05B1-44DB-83C0-9A4EC6CA280E}">
      <dgm:prSet/>
      <dgm:spPr/>
      <dgm:t>
        <a:bodyPr/>
        <a:lstStyle/>
        <a:p>
          <a:endParaRPr lang="es-ES"/>
        </a:p>
      </dgm:t>
    </dgm:pt>
    <dgm:pt modelId="{2F0C882E-F97F-4E2F-B049-BC81AF4E5852}">
      <dgm:prSet phldrT="[Texto]"/>
      <dgm:spPr/>
      <dgm:t>
        <a:bodyPr/>
        <a:lstStyle/>
        <a:p>
          <a:r>
            <a:rPr lang="es-ES" dirty="0" err="1" smtClean="0"/>
            <a:t>Middelware</a:t>
          </a:r>
          <a:r>
            <a:rPr lang="es-ES" dirty="0" smtClean="0"/>
            <a:t> de acceso a sistemas </a:t>
          </a:r>
          <a:r>
            <a:rPr lang="es-ES" dirty="0" err="1" smtClean="0"/>
            <a:t>backend</a:t>
          </a:r>
          <a:endParaRPr lang="es-ES" dirty="0"/>
        </a:p>
      </dgm:t>
    </dgm:pt>
    <dgm:pt modelId="{B8B83636-690B-4379-9885-887E5195AAC6}" type="parTrans" cxnId="{5A69BB2A-E0FC-4AA0-B6E8-937A18D03288}">
      <dgm:prSet/>
      <dgm:spPr/>
      <dgm:t>
        <a:bodyPr/>
        <a:lstStyle/>
        <a:p>
          <a:endParaRPr lang="es-ES"/>
        </a:p>
      </dgm:t>
    </dgm:pt>
    <dgm:pt modelId="{A76817B9-424B-4913-810B-21C11D62553F}" type="sibTrans" cxnId="{5A69BB2A-E0FC-4AA0-B6E8-937A18D03288}">
      <dgm:prSet/>
      <dgm:spPr/>
      <dgm:t>
        <a:bodyPr/>
        <a:lstStyle/>
        <a:p>
          <a:endParaRPr lang="es-ES"/>
        </a:p>
      </dgm:t>
    </dgm:pt>
    <dgm:pt modelId="{0078CC50-2D95-4535-B873-721F80059E4D}">
      <dgm:prSet phldrT="[Texto]"/>
      <dgm:spPr/>
      <dgm:t>
        <a:bodyPr/>
        <a:lstStyle/>
        <a:p>
          <a:r>
            <a:rPr lang="es-ES" dirty="0" err="1" smtClean="0"/>
            <a:t>Runtime</a:t>
          </a:r>
          <a:r>
            <a:rPr lang="es-ES" dirty="0" smtClean="0"/>
            <a:t> </a:t>
          </a:r>
          <a:r>
            <a:rPr lang="es-ES" dirty="0" err="1" smtClean="0"/>
            <a:t>Components</a:t>
          </a:r>
          <a:endParaRPr lang="es-ES" dirty="0"/>
        </a:p>
      </dgm:t>
    </dgm:pt>
    <dgm:pt modelId="{433B04CE-2D49-4C73-B9E7-3855F6E3E744}" type="parTrans" cxnId="{71E2292D-43BA-4DEC-B921-D84135A85129}">
      <dgm:prSet/>
      <dgm:spPr/>
      <dgm:t>
        <a:bodyPr/>
        <a:lstStyle/>
        <a:p>
          <a:endParaRPr lang="es-ES"/>
        </a:p>
      </dgm:t>
    </dgm:pt>
    <dgm:pt modelId="{ED6D3667-F83B-456F-BBEA-DBFC90B6F484}" type="sibTrans" cxnId="{71E2292D-43BA-4DEC-B921-D84135A85129}">
      <dgm:prSet/>
      <dgm:spPr/>
      <dgm:t>
        <a:bodyPr/>
        <a:lstStyle/>
        <a:p>
          <a:endParaRPr lang="es-ES"/>
        </a:p>
      </dgm:t>
    </dgm:pt>
    <dgm:pt modelId="{33231D4F-1C41-4A1B-B375-6CE5A7CAB01F}">
      <dgm:prSet phldrT="[Texto]"/>
      <dgm:spPr/>
      <dgm:t>
        <a:bodyPr/>
        <a:lstStyle/>
        <a:p>
          <a:r>
            <a:rPr lang="es-ES" dirty="0" smtClean="0"/>
            <a:t>Librerías y </a:t>
          </a:r>
          <a:r>
            <a:rPr lang="es-ES" dirty="0" err="1" smtClean="0"/>
            <a:t>APIs</a:t>
          </a:r>
          <a:r>
            <a:rPr lang="es-ES" dirty="0" smtClean="0"/>
            <a:t> de cliente que interactúan y sirven de interfaz con la funcionalidad nativa de cada dispositivo</a:t>
          </a:r>
          <a:endParaRPr lang="es-ES" dirty="0"/>
        </a:p>
      </dgm:t>
    </dgm:pt>
    <dgm:pt modelId="{54F7FB64-A834-43BC-B127-C96AA5ACB575}" type="parTrans" cxnId="{069E04F1-23BD-412A-A77B-ED865A9E50DF}">
      <dgm:prSet/>
      <dgm:spPr/>
      <dgm:t>
        <a:bodyPr/>
        <a:lstStyle/>
        <a:p>
          <a:endParaRPr lang="es-ES"/>
        </a:p>
      </dgm:t>
    </dgm:pt>
    <dgm:pt modelId="{F323370B-C6CC-499C-B9CA-457CB5F955CA}" type="sibTrans" cxnId="{069E04F1-23BD-412A-A77B-ED865A9E50DF}">
      <dgm:prSet/>
      <dgm:spPr/>
      <dgm:t>
        <a:bodyPr/>
        <a:lstStyle/>
        <a:p>
          <a:endParaRPr lang="es-ES"/>
        </a:p>
      </dgm:t>
    </dgm:pt>
    <dgm:pt modelId="{48CDF61C-E26E-490B-9607-EFBEC4A60CBA}">
      <dgm:prSet phldrT="[Texto]"/>
      <dgm:spPr/>
      <dgm:t>
        <a:bodyPr/>
        <a:lstStyle/>
        <a:p>
          <a:r>
            <a:rPr lang="es-ES" b="1" dirty="0" err="1" smtClean="0"/>
            <a:t>Worklight</a:t>
          </a:r>
          <a:r>
            <a:rPr lang="es-ES" b="1" dirty="0" smtClean="0"/>
            <a:t> </a:t>
          </a:r>
          <a:r>
            <a:rPr lang="es-ES" b="1" dirty="0" err="1" smtClean="0"/>
            <a:t>Console</a:t>
          </a:r>
          <a:endParaRPr lang="es-ES" dirty="0"/>
        </a:p>
      </dgm:t>
    </dgm:pt>
    <dgm:pt modelId="{3FBD5943-7CC2-44C6-8A9E-2B3F3227B44E}" type="parTrans" cxnId="{05BCF91F-B614-4292-B6B3-5EF86A125294}">
      <dgm:prSet/>
      <dgm:spPr/>
      <dgm:t>
        <a:bodyPr/>
        <a:lstStyle/>
        <a:p>
          <a:endParaRPr lang="es-ES"/>
        </a:p>
      </dgm:t>
    </dgm:pt>
    <dgm:pt modelId="{E848571A-2FE9-4E77-8DE2-CBC569E2445E}" type="sibTrans" cxnId="{05BCF91F-B614-4292-B6B3-5EF86A125294}">
      <dgm:prSet/>
      <dgm:spPr/>
      <dgm:t>
        <a:bodyPr/>
        <a:lstStyle/>
        <a:p>
          <a:endParaRPr lang="es-ES"/>
        </a:p>
      </dgm:t>
    </dgm:pt>
    <dgm:pt modelId="{09DA11AD-464A-4193-9841-5D0ED0877CD0}">
      <dgm:prSet phldrT="[Texto]"/>
      <dgm:spPr/>
      <dgm:t>
        <a:bodyPr/>
        <a:lstStyle/>
        <a:p>
          <a:r>
            <a:rPr lang="es-ES" dirty="0" smtClean="0"/>
            <a:t>Consola web que gestiona en tiempo real estadísticas y control sobre el catálogo de aplicaciones móviles de la empresa y su infraestructura</a:t>
          </a:r>
          <a:endParaRPr lang="es-ES" dirty="0"/>
        </a:p>
      </dgm:t>
    </dgm:pt>
    <dgm:pt modelId="{5003BAF7-0D6B-4A47-A256-B64B7897FA7E}" type="parTrans" cxnId="{9D9B2990-444B-4467-8CE5-ADDDF91295B9}">
      <dgm:prSet/>
      <dgm:spPr/>
      <dgm:t>
        <a:bodyPr/>
        <a:lstStyle/>
        <a:p>
          <a:endParaRPr lang="es-ES"/>
        </a:p>
      </dgm:t>
    </dgm:pt>
    <dgm:pt modelId="{3F4B5F1A-785D-4E1B-A1A7-3933451B147D}" type="sibTrans" cxnId="{9D9B2990-444B-4467-8CE5-ADDDF91295B9}">
      <dgm:prSet/>
      <dgm:spPr/>
      <dgm:t>
        <a:bodyPr/>
        <a:lstStyle/>
        <a:p>
          <a:endParaRPr lang="es-ES"/>
        </a:p>
      </dgm:t>
    </dgm:pt>
    <dgm:pt modelId="{A369ABAA-B6E8-4169-AF68-D5A2BA8BF1FB}" type="pres">
      <dgm:prSet presAssocID="{F9CA3333-F1E7-44F9-A0D2-5C9186595E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9A6183-ADE7-48EC-91EA-B7397C0FDC89}" type="pres">
      <dgm:prSet presAssocID="{F9CA3333-F1E7-44F9-A0D2-5C9186595E91}" presName="fgShape" presStyleLbl="fgShp" presStyleIdx="0" presStyleCnt="1"/>
      <dgm:spPr/>
      <dgm:t>
        <a:bodyPr/>
        <a:lstStyle/>
        <a:p>
          <a:endParaRPr lang="es-ES"/>
        </a:p>
      </dgm:t>
    </dgm:pt>
    <dgm:pt modelId="{BC69D175-4970-4F33-BBC9-DBFF0A57FE49}" type="pres">
      <dgm:prSet presAssocID="{F9CA3333-F1E7-44F9-A0D2-5C9186595E91}" presName="linComp" presStyleCnt="0"/>
      <dgm:spPr/>
      <dgm:t>
        <a:bodyPr/>
        <a:lstStyle/>
        <a:p>
          <a:endParaRPr lang="es-ES"/>
        </a:p>
      </dgm:t>
    </dgm:pt>
    <dgm:pt modelId="{938874FF-F054-4018-AB8D-303F44B966DE}" type="pres">
      <dgm:prSet presAssocID="{00C72896-8AD6-44A7-9C4D-6C9E3FE3926C}" presName="compNode" presStyleCnt="0"/>
      <dgm:spPr/>
      <dgm:t>
        <a:bodyPr/>
        <a:lstStyle/>
        <a:p>
          <a:endParaRPr lang="es-ES"/>
        </a:p>
      </dgm:t>
    </dgm:pt>
    <dgm:pt modelId="{3018BAAD-BE13-40FE-854B-995A6D20AF0F}" type="pres">
      <dgm:prSet presAssocID="{00C72896-8AD6-44A7-9C4D-6C9E3FE3926C}" presName="bkgdShape" presStyleLbl="node1" presStyleIdx="0" presStyleCnt="4"/>
      <dgm:spPr/>
      <dgm:t>
        <a:bodyPr/>
        <a:lstStyle/>
        <a:p>
          <a:endParaRPr lang="es-ES"/>
        </a:p>
      </dgm:t>
    </dgm:pt>
    <dgm:pt modelId="{EEE972DE-3D88-4131-A8E6-A401BCB8EDB0}" type="pres">
      <dgm:prSet presAssocID="{00C72896-8AD6-44A7-9C4D-6C9E3FE3926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C7DA8D-8B24-422D-90E3-97CDFE31AA8D}" type="pres">
      <dgm:prSet presAssocID="{00C72896-8AD6-44A7-9C4D-6C9E3FE3926C}" presName="invisiNode" presStyleLbl="node1" presStyleIdx="0" presStyleCnt="4"/>
      <dgm:spPr/>
      <dgm:t>
        <a:bodyPr/>
        <a:lstStyle/>
        <a:p>
          <a:endParaRPr lang="es-ES"/>
        </a:p>
      </dgm:t>
    </dgm:pt>
    <dgm:pt modelId="{9BF3466C-27C5-432A-9492-1AAF25C85398}" type="pres">
      <dgm:prSet presAssocID="{00C72896-8AD6-44A7-9C4D-6C9E3FE3926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ES"/>
        </a:p>
      </dgm:t>
    </dgm:pt>
    <dgm:pt modelId="{12137B0B-A7C0-4139-9734-E7FD2DA805C8}" type="pres">
      <dgm:prSet presAssocID="{07187752-50C5-40C1-93BB-A338BEC385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62FEF1E-B86E-4452-8E71-CE6F61745270}" type="pres">
      <dgm:prSet presAssocID="{02927AA7-3A60-4A76-9DC6-73C2153AA3AB}" presName="compNode" presStyleCnt="0"/>
      <dgm:spPr/>
      <dgm:t>
        <a:bodyPr/>
        <a:lstStyle/>
        <a:p>
          <a:endParaRPr lang="es-ES"/>
        </a:p>
      </dgm:t>
    </dgm:pt>
    <dgm:pt modelId="{E1AB10EE-2673-4251-82A3-6B3C05F9874A}" type="pres">
      <dgm:prSet presAssocID="{02927AA7-3A60-4A76-9DC6-73C2153AA3AB}" presName="bkgdShape" presStyleLbl="node1" presStyleIdx="1" presStyleCnt="4"/>
      <dgm:spPr/>
      <dgm:t>
        <a:bodyPr/>
        <a:lstStyle/>
        <a:p>
          <a:endParaRPr lang="es-ES"/>
        </a:p>
      </dgm:t>
    </dgm:pt>
    <dgm:pt modelId="{929F2A4E-2DFB-4E42-9F9D-3074DF470BEA}" type="pres">
      <dgm:prSet presAssocID="{02927AA7-3A60-4A76-9DC6-73C2153AA3A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469B6-14B7-4B19-8E38-0EA3BF0A1CA9}" type="pres">
      <dgm:prSet presAssocID="{02927AA7-3A60-4A76-9DC6-73C2153AA3AB}" presName="invisiNode" presStyleLbl="node1" presStyleIdx="1" presStyleCnt="4"/>
      <dgm:spPr/>
      <dgm:t>
        <a:bodyPr/>
        <a:lstStyle/>
        <a:p>
          <a:endParaRPr lang="es-ES"/>
        </a:p>
      </dgm:t>
    </dgm:pt>
    <dgm:pt modelId="{E5C3FB75-19B4-48B3-9A20-A8905DBA25B6}" type="pres">
      <dgm:prSet presAssocID="{02927AA7-3A60-4A76-9DC6-73C2153AA3A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ES"/>
        </a:p>
      </dgm:t>
    </dgm:pt>
    <dgm:pt modelId="{13D7E2A6-98EB-4135-9C47-B193C3D08E91}" type="pres">
      <dgm:prSet presAssocID="{FB187873-BDB1-4629-9F88-C1198E85647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894A79B-3AE0-43C1-9C30-B2A1593D1098}" type="pres">
      <dgm:prSet presAssocID="{0078CC50-2D95-4535-B873-721F80059E4D}" presName="compNode" presStyleCnt="0"/>
      <dgm:spPr/>
      <dgm:t>
        <a:bodyPr/>
        <a:lstStyle/>
        <a:p>
          <a:endParaRPr lang="es-ES"/>
        </a:p>
      </dgm:t>
    </dgm:pt>
    <dgm:pt modelId="{AFC8B7EC-5833-447C-84F4-6786850D6E28}" type="pres">
      <dgm:prSet presAssocID="{0078CC50-2D95-4535-B873-721F80059E4D}" presName="bkgdShape" presStyleLbl="node1" presStyleIdx="2" presStyleCnt="4"/>
      <dgm:spPr/>
      <dgm:t>
        <a:bodyPr/>
        <a:lstStyle/>
        <a:p>
          <a:endParaRPr lang="es-ES"/>
        </a:p>
      </dgm:t>
    </dgm:pt>
    <dgm:pt modelId="{0BC12599-2A08-474E-B3F3-0319C820184C}" type="pres">
      <dgm:prSet presAssocID="{0078CC50-2D95-4535-B873-721F80059E4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CD12E1-0120-4160-A195-7E956C58569E}" type="pres">
      <dgm:prSet presAssocID="{0078CC50-2D95-4535-B873-721F80059E4D}" presName="invisiNode" presStyleLbl="node1" presStyleIdx="2" presStyleCnt="4"/>
      <dgm:spPr/>
      <dgm:t>
        <a:bodyPr/>
        <a:lstStyle/>
        <a:p>
          <a:endParaRPr lang="es-ES"/>
        </a:p>
      </dgm:t>
    </dgm:pt>
    <dgm:pt modelId="{4BB288ED-C457-495D-B1BF-203F38B9F0EE}" type="pres">
      <dgm:prSet presAssocID="{0078CC50-2D95-4535-B873-721F80059E4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ES"/>
        </a:p>
      </dgm:t>
    </dgm:pt>
    <dgm:pt modelId="{E2060153-9156-4A84-9F6D-0E87906744D7}" type="pres">
      <dgm:prSet presAssocID="{ED6D3667-F83B-456F-BBEA-DBFC90B6F48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CC598CF-D089-4443-B81A-76B1BE2C6163}" type="pres">
      <dgm:prSet presAssocID="{48CDF61C-E26E-490B-9607-EFBEC4A60CBA}" presName="compNode" presStyleCnt="0"/>
      <dgm:spPr/>
      <dgm:t>
        <a:bodyPr/>
        <a:lstStyle/>
        <a:p>
          <a:endParaRPr lang="es-ES"/>
        </a:p>
      </dgm:t>
    </dgm:pt>
    <dgm:pt modelId="{EA054959-2EA7-4E67-85C1-5754A12496DA}" type="pres">
      <dgm:prSet presAssocID="{48CDF61C-E26E-490B-9607-EFBEC4A60CBA}" presName="bkgdShape" presStyleLbl="node1" presStyleIdx="3" presStyleCnt="4"/>
      <dgm:spPr/>
      <dgm:t>
        <a:bodyPr/>
        <a:lstStyle/>
        <a:p>
          <a:endParaRPr lang="es-ES"/>
        </a:p>
      </dgm:t>
    </dgm:pt>
    <dgm:pt modelId="{463EB256-906B-4136-BA40-ACCF8D4E1CF1}" type="pres">
      <dgm:prSet presAssocID="{48CDF61C-E26E-490B-9607-EFBEC4A60CB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30DB0-CEA8-4F90-9522-62AE14AAEC77}" type="pres">
      <dgm:prSet presAssocID="{48CDF61C-E26E-490B-9607-EFBEC4A60CBA}" presName="invisiNode" presStyleLbl="node1" presStyleIdx="3" presStyleCnt="4"/>
      <dgm:spPr/>
      <dgm:t>
        <a:bodyPr/>
        <a:lstStyle/>
        <a:p>
          <a:endParaRPr lang="es-ES"/>
        </a:p>
      </dgm:t>
    </dgm:pt>
    <dgm:pt modelId="{9538DFE5-0490-4525-A8A0-78EB45F3DCF5}" type="pres">
      <dgm:prSet presAssocID="{48CDF61C-E26E-490B-9607-EFBEC4A60CB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ES"/>
        </a:p>
      </dgm:t>
    </dgm:pt>
  </dgm:ptLst>
  <dgm:cxnLst>
    <dgm:cxn modelId="{A6ECB1E7-D383-42D6-952F-8AB7034F6036}" type="presOf" srcId="{CB117412-78EE-40A0-89A5-91FF258C58A7}" destId="{3018BAAD-BE13-40FE-854B-995A6D20AF0F}" srcOrd="0" destOrd="1" presId="urn:microsoft.com/office/officeart/2005/8/layout/hList7#1"/>
    <dgm:cxn modelId="{295B703F-DF97-46E5-A106-4980074182F4}" type="presOf" srcId="{A1FFA480-E108-495E-8E2E-3C777B8C407A}" destId="{E1AB10EE-2673-4251-82A3-6B3C05F9874A}" srcOrd="0" destOrd="1" presId="urn:microsoft.com/office/officeart/2005/8/layout/hList7#1"/>
    <dgm:cxn modelId="{5ADBA829-376A-4370-B3B9-739B846419FE}" type="presOf" srcId="{02927AA7-3A60-4A76-9DC6-73C2153AA3AB}" destId="{E1AB10EE-2673-4251-82A3-6B3C05F9874A}" srcOrd="0" destOrd="0" presId="urn:microsoft.com/office/officeart/2005/8/layout/hList7#1"/>
    <dgm:cxn modelId="{E2CFAA3E-E06C-4FDD-8FE4-5682CCF94A81}" type="presOf" srcId="{0078CC50-2D95-4535-B873-721F80059E4D}" destId="{0BC12599-2A08-474E-B3F3-0319C820184C}" srcOrd="1" destOrd="0" presId="urn:microsoft.com/office/officeart/2005/8/layout/hList7#1"/>
    <dgm:cxn modelId="{1DEA4112-C5D8-4A1A-ACCD-B7E9FD7321B7}" type="presOf" srcId="{00C72896-8AD6-44A7-9C4D-6C9E3FE3926C}" destId="{EEE972DE-3D88-4131-A8E6-A401BCB8EDB0}" srcOrd="1" destOrd="0" presId="urn:microsoft.com/office/officeart/2005/8/layout/hList7#1"/>
    <dgm:cxn modelId="{503F30DE-C877-408B-96AB-BA9DD245414B}" type="presOf" srcId="{33231D4F-1C41-4A1B-B375-6CE5A7CAB01F}" destId="{AFC8B7EC-5833-447C-84F4-6786850D6E28}" srcOrd="0" destOrd="1" presId="urn:microsoft.com/office/officeart/2005/8/layout/hList7#1"/>
    <dgm:cxn modelId="{A28E282F-4F30-478E-9A40-30448A1DA62F}" type="presOf" srcId="{48CDF61C-E26E-490B-9607-EFBEC4A60CBA}" destId="{463EB256-906B-4136-BA40-ACCF8D4E1CF1}" srcOrd="1" destOrd="0" presId="urn:microsoft.com/office/officeart/2005/8/layout/hList7#1"/>
    <dgm:cxn modelId="{4DD687B3-1FF1-444B-9940-37E0BD47F5A9}" type="presOf" srcId="{07187752-50C5-40C1-93BB-A338BEC385AB}" destId="{12137B0B-A7C0-4139-9734-E7FD2DA805C8}" srcOrd="0" destOrd="0" presId="urn:microsoft.com/office/officeart/2005/8/layout/hList7#1"/>
    <dgm:cxn modelId="{6082B26B-767A-4731-8B4E-2301356ABC61}" type="presOf" srcId="{2F0C882E-F97F-4E2F-B049-BC81AF4E5852}" destId="{929F2A4E-2DFB-4E42-9F9D-3074DF470BEA}" srcOrd="1" destOrd="2" presId="urn:microsoft.com/office/officeart/2005/8/layout/hList7#1"/>
    <dgm:cxn modelId="{1BB9B19A-F527-405A-86B4-336219121392}" type="presOf" srcId="{ED6D3667-F83B-456F-BBEA-DBFC90B6F484}" destId="{E2060153-9156-4A84-9F6D-0E87906744D7}" srcOrd="0" destOrd="0" presId="urn:microsoft.com/office/officeart/2005/8/layout/hList7#1"/>
    <dgm:cxn modelId="{8190248D-BBC0-4C19-80F2-F23F71C7E7B2}" srcId="{F9CA3333-F1E7-44F9-A0D2-5C9186595E91}" destId="{00C72896-8AD6-44A7-9C4D-6C9E3FE3926C}" srcOrd="0" destOrd="0" parTransId="{FE5053E2-52B9-4AB5-A271-42DD0BBEA2F7}" sibTransId="{07187752-50C5-40C1-93BB-A338BEC385AB}"/>
    <dgm:cxn modelId="{05BCF91F-B614-4292-B6B3-5EF86A125294}" srcId="{F9CA3333-F1E7-44F9-A0D2-5C9186595E91}" destId="{48CDF61C-E26E-490B-9607-EFBEC4A60CBA}" srcOrd="3" destOrd="0" parTransId="{3FBD5943-7CC2-44C6-8A9E-2B3F3227B44E}" sibTransId="{E848571A-2FE9-4E77-8DE2-CBC569E2445E}"/>
    <dgm:cxn modelId="{71E2292D-43BA-4DEC-B921-D84135A85129}" srcId="{F9CA3333-F1E7-44F9-A0D2-5C9186595E91}" destId="{0078CC50-2D95-4535-B873-721F80059E4D}" srcOrd="2" destOrd="0" parTransId="{433B04CE-2D49-4C73-B9E7-3855F6E3E744}" sibTransId="{ED6D3667-F83B-456F-BBEA-DBFC90B6F484}"/>
    <dgm:cxn modelId="{876FA0AF-603C-410B-AAC0-AB802B594659}" type="presOf" srcId="{09DA11AD-464A-4193-9841-5D0ED0877CD0}" destId="{EA054959-2EA7-4E67-85C1-5754A12496DA}" srcOrd="0" destOrd="1" presId="urn:microsoft.com/office/officeart/2005/8/layout/hList7#1"/>
    <dgm:cxn modelId="{069E04F1-23BD-412A-A77B-ED865A9E50DF}" srcId="{0078CC50-2D95-4535-B873-721F80059E4D}" destId="{33231D4F-1C41-4A1B-B375-6CE5A7CAB01F}" srcOrd="0" destOrd="0" parTransId="{54F7FB64-A834-43BC-B127-C96AA5ACB575}" sibTransId="{F323370B-C6CC-499C-B9CA-457CB5F955CA}"/>
    <dgm:cxn modelId="{0ED51E39-6AF3-402A-8AAE-E0055C83A5F2}" srcId="{00C72896-8AD6-44A7-9C4D-6C9E3FE3926C}" destId="{CB117412-78EE-40A0-89A5-91FF258C58A7}" srcOrd="0" destOrd="0" parTransId="{9F531F99-2F9B-412C-A9C8-92F7FA4D6D79}" sibTransId="{29E56E41-6397-4DB5-949D-4B4E79789601}"/>
    <dgm:cxn modelId="{BC329A69-3D31-4C2F-867D-FC563E68840B}" type="presOf" srcId="{A1FFA480-E108-495E-8E2E-3C777B8C407A}" destId="{929F2A4E-2DFB-4E42-9F9D-3074DF470BEA}" srcOrd="1" destOrd="1" presId="urn:microsoft.com/office/officeart/2005/8/layout/hList7#1"/>
    <dgm:cxn modelId="{F279E80A-4FC8-4D70-AC37-E1DEB37E7DD9}" type="presOf" srcId="{2F0C882E-F97F-4E2F-B049-BC81AF4E5852}" destId="{E1AB10EE-2673-4251-82A3-6B3C05F9874A}" srcOrd="0" destOrd="2" presId="urn:microsoft.com/office/officeart/2005/8/layout/hList7#1"/>
    <dgm:cxn modelId="{92A7CAC7-40B0-454E-B8A0-5AEA0008B60E}" type="presOf" srcId="{00C72896-8AD6-44A7-9C4D-6C9E3FE3926C}" destId="{3018BAAD-BE13-40FE-854B-995A6D20AF0F}" srcOrd="0" destOrd="0" presId="urn:microsoft.com/office/officeart/2005/8/layout/hList7#1"/>
    <dgm:cxn modelId="{CEEE4B37-F1A7-4A80-8B6E-B4D8F209527F}" type="presOf" srcId="{48CDF61C-E26E-490B-9607-EFBEC4A60CBA}" destId="{EA054959-2EA7-4E67-85C1-5754A12496DA}" srcOrd="0" destOrd="0" presId="urn:microsoft.com/office/officeart/2005/8/layout/hList7#1"/>
    <dgm:cxn modelId="{436CA0AA-FBC4-45D0-9790-214E04F7888F}" type="presOf" srcId="{CB117412-78EE-40A0-89A5-91FF258C58A7}" destId="{EEE972DE-3D88-4131-A8E6-A401BCB8EDB0}" srcOrd="1" destOrd="1" presId="urn:microsoft.com/office/officeart/2005/8/layout/hList7#1"/>
    <dgm:cxn modelId="{C688E564-F150-4827-A2C7-8CA560F485E2}" type="presOf" srcId="{02927AA7-3A60-4A76-9DC6-73C2153AA3AB}" destId="{929F2A4E-2DFB-4E42-9F9D-3074DF470BEA}" srcOrd="1" destOrd="0" presId="urn:microsoft.com/office/officeart/2005/8/layout/hList7#1"/>
    <dgm:cxn modelId="{9D9B2990-444B-4467-8CE5-ADDDF91295B9}" srcId="{48CDF61C-E26E-490B-9607-EFBEC4A60CBA}" destId="{09DA11AD-464A-4193-9841-5D0ED0877CD0}" srcOrd="0" destOrd="0" parTransId="{5003BAF7-0D6B-4A47-A256-B64B7897FA7E}" sibTransId="{3F4B5F1A-785D-4E1B-A1A7-3933451B147D}"/>
    <dgm:cxn modelId="{7CA41D44-D8BC-4B63-96FF-E6742B714BFE}" type="presOf" srcId="{FB187873-BDB1-4629-9F88-C1198E85647E}" destId="{13D7E2A6-98EB-4135-9C47-B193C3D08E91}" srcOrd="0" destOrd="0" presId="urn:microsoft.com/office/officeart/2005/8/layout/hList7#1"/>
    <dgm:cxn modelId="{ED8E2080-FF56-4B0E-92FE-A597C254681F}" srcId="{F9CA3333-F1E7-44F9-A0D2-5C9186595E91}" destId="{02927AA7-3A60-4A76-9DC6-73C2153AA3AB}" srcOrd="1" destOrd="0" parTransId="{496E7A89-A5E8-4504-89BC-BA3DEEC5B13A}" sibTransId="{FB187873-BDB1-4629-9F88-C1198E85647E}"/>
    <dgm:cxn modelId="{5A69BB2A-E0FC-4AA0-B6E8-937A18D03288}" srcId="{02927AA7-3A60-4A76-9DC6-73C2153AA3AB}" destId="{2F0C882E-F97F-4E2F-B049-BC81AF4E5852}" srcOrd="1" destOrd="0" parTransId="{B8B83636-690B-4379-9885-887E5195AAC6}" sibTransId="{A76817B9-424B-4913-810B-21C11D62553F}"/>
    <dgm:cxn modelId="{D5DD2B66-6997-43FA-933C-1069C2741EAE}" type="presOf" srcId="{09DA11AD-464A-4193-9841-5D0ED0877CD0}" destId="{463EB256-906B-4136-BA40-ACCF8D4E1CF1}" srcOrd="1" destOrd="1" presId="urn:microsoft.com/office/officeart/2005/8/layout/hList7#1"/>
    <dgm:cxn modelId="{99F7DDFD-0E40-4AE0-8562-27EA80C23D79}" type="presOf" srcId="{F9CA3333-F1E7-44F9-A0D2-5C9186595E91}" destId="{A369ABAA-B6E8-4169-AF68-D5A2BA8BF1FB}" srcOrd="0" destOrd="0" presId="urn:microsoft.com/office/officeart/2005/8/layout/hList7#1"/>
    <dgm:cxn modelId="{B1DEF56B-7A98-46C1-9499-E22D7E3D1F38}" type="presOf" srcId="{0078CC50-2D95-4535-B873-721F80059E4D}" destId="{AFC8B7EC-5833-447C-84F4-6786850D6E28}" srcOrd="0" destOrd="0" presId="urn:microsoft.com/office/officeart/2005/8/layout/hList7#1"/>
    <dgm:cxn modelId="{803CDB55-065E-43A9-9CC9-898AC53EF952}" type="presOf" srcId="{33231D4F-1C41-4A1B-B375-6CE5A7CAB01F}" destId="{0BC12599-2A08-474E-B3F3-0319C820184C}" srcOrd="1" destOrd="1" presId="urn:microsoft.com/office/officeart/2005/8/layout/hList7#1"/>
    <dgm:cxn modelId="{415F7544-05B1-44DB-83C0-9A4EC6CA280E}" srcId="{02927AA7-3A60-4A76-9DC6-73C2153AA3AB}" destId="{A1FFA480-E108-495E-8E2E-3C777B8C407A}" srcOrd="0" destOrd="0" parTransId="{3DF72D19-1F7F-4DCC-83B8-12CE9D83EFEC}" sibTransId="{1E790669-2B03-47D1-9B1C-B2CA7DF6C567}"/>
    <dgm:cxn modelId="{CA4C78F7-D26C-4136-9C94-4A366EACFF99}" type="presParOf" srcId="{A369ABAA-B6E8-4169-AF68-D5A2BA8BF1FB}" destId="{CB9A6183-ADE7-48EC-91EA-B7397C0FDC89}" srcOrd="0" destOrd="0" presId="urn:microsoft.com/office/officeart/2005/8/layout/hList7#1"/>
    <dgm:cxn modelId="{B504C248-DC44-41DE-8F86-A8B48A90384D}" type="presParOf" srcId="{A369ABAA-B6E8-4169-AF68-D5A2BA8BF1FB}" destId="{BC69D175-4970-4F33-BBC9-DBFF0A57FE49}" srcOrd="1" destOrd="0" presId="urn:microsoft.com/office/officeart/2005/8/layout/hList7#1"/>
    <dgm:cxn modelId="{5429E5B8-313E-4D8B-BB90-5B11062199B8}" type="presParOf" srcId="{BC69D175-4970-4F33-BBC9-DBFF0A57FE49}" destId="{938874FF-F054-4018-AB8D-303F44B966DE}" srcOrd="0" destOrd="0" presId="urn:microsoft.com/office/officeart/2005/8/layout/hList7#1"/>
    <dgm:cxn modelId="{30CCD455-D908-4222-86FA-2485CFBE7C90}" type="presParOf" srcId="{938874FF-F054-4018-AB8D-303F44B966DE}" destId="{3018BAAD-BE13-40FE-854B-995A6D20AF0F}" srcOrd="0" destOrd="0" presId="urn:microsoft.com/office/officeart/2005/8/layout/hList7#1"/>
    <dgm:cxn modelId="{6C2711D6-CA73-4B37-BD3A-9E4A51F0EFDC}" type="presParOf" srcId="{938874FF-F054-4018-AB8D-303F44B966DE}" destId="{EEE972DE-3D88-4131-A8E6-A401BCB8EDB0}" srcOrd="1" destOrd="0" presId="urn:microsoft.com/office/officeart/2005/8/layout/hList7#1"/>
    <dgm:cxn modelId="{0F372D69-C370-40DF-9A3D-13AD260FD466}" type="presParOf" srcId="{938874FF-F054-4018-AB8D-303F44B966DE}" destId="{45C7DA8D-8B24-422D-90E3-97CDFE31AA8D}" srcOrd="2" destOrd="0" presId="urn:microsoft.com/office/officeart/2005/8/layout/hList7#1"/>
    <dgm:cxn modelId="{F5660258-1904-4B72-90BC-3A835AB395A0}" type="presParOf" srcId="{938874FF-F054-4018-AB8D-303F44B966DE}" destId="{9BF3466C-27C5-432A-9492-1AAF25C85398}" srcOrd="3" destOrd="0" presId="urn:microsoft.com/office/officeart/2005/8/layout/hList7#1"/>
    <dgm:cxn modelId="{EF286A47-77C4-4A57-8AC0-3FB8FD5F0216}" type="presParOf" srcId="{BC69D175-4970-4F33-BBC9-DBFF0A57FE49}" destId="{12137B0B-A7C0-4139-9734-E7FD2DA805C8}" srcOrd="1" destOrd="0" presId="urn:microsoft.com/office/officeart/2005/8/layout/hList7#1"/>
    <dgm:cxn modelId="{E089BF0A-6A32-4F1E-87D4-CAB999420A43}" type="presParOf" srcId="{BC69D175-4970-4F33-BBC9-DBFF0A57FE49}" destId="{E62FEF1E-B86E-4452-8E71-CE6F61745270}" srcOrd="2" destOrd="0" presId="urn:microsoft.com/office/officeart/2005/8/layout/hList7#1"/>
    <dgm:cxn modelId="{015EA1AF-5958-4ECE-85A8-D84E9B4FB645}" type="presParOf" srcId="{E62FEF1E-B86E-4452-8E71-CE6F61745270}" destId="{E1AB10EE-2673-4251-82A3-6B3C05F9874A}" srcOrd="0" destOrd="0" presId="urn:microsoft.com/office/officeart/2005/8/layout/hList7#1"/>
    <dgm:cxn modelId="{D1561B01-A4E7-4C96-8DC9-E1003FCEDA82}" type="presParOf" srcId="{E62FEF1E-B86E-4452-8E71-CE6F61745270}" destId="{929F2A4E-2DFB-4E42-9F9D-3074DF470BEA}" srcOrd="1" destOrd="0" presId="urn:microsoft.com/office/officeart/2005/8/layout/hList7#1"/>
    <dgm:cxn modelId="{336BF932-3DFC-4929-AA39-B119AAF67944}" type="presParOf" srcId="{E62FEF1E-B86E-4452-8E71-CE6F61745270}" destId="{E5A469B6-14B7-4B19-8E38-0EA3BF0A1CA9}" srcOrd="2" destOrd="0" presId="urn:microsoft.com/office/officeart/2005/8/layout/hList7#1"/>
    <dgm:cxn modelId="{42ABCC3B-4246-44DC-81C0-3A5940C22EC7}" type="presParOf" srcId="{E62FEF1E-B86E-4452-8E71-CE6F61745270}" destId="{E5C3FB75-19B4-48B3-9A20-A8905DBA25B6}" srcOrd="3" destOrd="0" presId="urn:microsoft.com/office/officeart/2005/8/layout/hList7#1"/>
    <dgm:cxn modelId="{5BEF2980-B000-4837-96C8-3D196F61699B}" type="presParOf" srcId="{BC69D175-4970-4F33-BBC9-DBFF0A57FE49}" destId="{13D7E2A6-98EB-4135-9C47-B193C3D08E91}" srcOrd="3" destOrd="0" presId="urn:microsoft.com/office/officeart/2005/8/layout/hList7#1"/>
    <dgm:cxn modelId="{6D18EE7B-C139-4622-B662-79BCC1D79F0C}" type="presParOf" srcId="{BC69D175-4970-4F33-BBC9-DBFF0A57FE49}" destId="{F894A79B-3AE0-43C1-9C30-B2A1593D1098}" srcOrd="4" destOrd="0" presId="urn:microsoft.com/office/officeart/2005/8/layout/hList7#1"/>
    <dgm:cxn modelId="{9F51775A-821A-487F-8142-8FB901FB9759}" type="presParOf" srcId="{F894A79B-3AE0-43C1-9C30-B2A1593D1098}" destId="{AFC8B7EC-5833-447C-84F4-6786850D6E28}" srcOrd="0" destOrd="0" presId="urn:microsoft.com/office/officeart/2005/8/layout/hList7#1"/>
    <dgm:cxn modelId="{3850CF48-DD95-4396-AA07-C5E11AFCFB50}" type="presParOf" srcId="{F894A79B-3AE0-43C1-9C30-B2A1593D1098}" destId="{0BC12599-2A08-474E-B3F3-0319C820184C}" srcOrd="1" destOrd="0" presId="urn:microsoft.com/office/officeart/2005/8/layout/hList7#1"/>
    <dgm:cxn modelId="{C3082A69-8DF7-45DB-8539-8987AFEC948F}" type="presParOf" srcId="{F894A79B-3AE0-43C1-9C30-B2A1593D1098}" destId="{ABCD12E1-0120-4160-A195-7E956C58569E}" srcOrd="2" destOrd="0" presId="urn:microsoft.com/office/officeart/2005/8/layout/hList7#1"/>
    <dgm:cxn modelId="{69C3ECFB-958A-48E9-AECC-D482C0258816}" type="presParOf" srcId="{F894A79B-3AE0-43C1-9C30-B2A1593D1098}" destId="{4BB288ED-C457-495D-B1BF-203F38B9F0EE}" srcOrd="3" destOrd="0" presId="urn:microsoft.com/office/officeart/2005/8/layout/hList7#1"/>
    <dgm:cxn modelId="{B8ABAC1E-1884-4FEB-B582-22465B4480F8}" type="presParOf" srcId="{BC69D175-4970-4F33-BBC9-DBFF0A57FE49}" destId="{E2060153-9156-4A84-9F6D-0E87906744D7}" srcOrd="5" destOrd="0" presId="urn:microsoft.com/office/officeart/2005/8/layout/hList7#1"/>
    <dgm:cxn modelId="{10978988-3A4A-451D-BA71-2178AA74EB16}" type="presParOf" srcId="{BC69D175-4970-4F33-BBC9-DBFF0A57FE49}" destId="{ACC598CF-D089-4443-B81A-76B1BE2C6163}" srcOrd="6" destOrd="0" presId="urn:microsoft.com/office/officeart/2005/8/layout/hList7#1"/>
    <dgm:cxn modelId="{13BA75FD-01E0-4373-9226-EA14428B2BBF}" type="presParOf" srcId="{ACC598CF-D089-4443-B81A-76B1BE2C6163}" destId="{EA054959-2EA7-4E67-85C1-5754A12496DA}" srcOrd="0" destOrd="0" presId="urn:microsoft.com/office/officeart/2005/8/layout/hList7#1"/>
    <dgm:cxn modelId="{402B42DB-45C6-4AA5-BD09-BE55D6DC55F9}" type="presParOf" srcId="{ACC598CF-D089-4443-B81A-76B1BE2C6163}" destId="{463EB256-906B-4136-BA40-ACCF8D4E1CF1}" srcOrd="1" destOrd="0" presId="urn:microsoft.com/office/officeart/2005/8/layout/hList7#1"/>
    <dgm:cxn modelId="{201ECF87-1E82-4BD2-9534-CFB9D55FD13E}" type="presParOf" srcId="{ACC598CF-D089-4443-B81A-76B1BE2C6163}" destId="{82830DB0-CEA8-4F90-9522-62AE14AAEC77}" srcOrd="2" destOrd="0" presId="urn:microsoft.com/office/officeart/2005/8/layout/hList7#1"/>
    <dgm:cxn modelId="{2372F97A-A6ED-49EE-97CA-6FA62D02A0DB}" type="presParOf" srcId="{ACC598CF-D089-4443-B81A-76B1BE2C6163}" destId="{9538DFE5-0490-4525-A8A0-78EB45F3DCF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8D45-87F5-47EC-95DB-E4666C6AC1FC}" type="datetimeFigureOut">
              <a:rPr lang="es-ES" smtClean="0"/>
              <a:pPr/>
              <a:t>19/12/2014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633D1-AA2F-4319-95D6-80F24CAB50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79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5B02-E2EE-43DC-A40A-3EED69C9299F}" type="datetimeFigureOut">
              <a:rPr lang="es-ES" smtClean="0"/>
              <a:pPr/>
              <a:t>19/12/2014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A27DF-7944-4B74-A01F-A4C914D703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3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27DF-7944-4B74-A01F-A4C914D7034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6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27DF-7944-4B74-A01F-A4C914D7034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56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1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65515"/>
            <a:ext cx="12192001" cy="28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8 Imagen" descr="imagen_banner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1998" y="2366389"/>
            <a:ext cx="4755223" cy="1638675"/>
          </a:xfrm>
          <a:prstGeom prst="rect">
            <a:avLst/>
          </a:prstGeom>
        </p:spPr>
      </p:pic>
      <p:pic>
        <p:nvPicPr>
          <p:cNvPr id="10" name="20 Imagen" descr="logoKramaGOT_horizontal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9376" y="1904734"/>
            <a:ext cx="3179844" cy="1596273"/>
          </a:xfrm>
          <a:prstGeom prst="rect">
            <a:avLst/>
          </a:prstGeom>
        </p:spPr>
      </p:pic>
      <p:sp>
        <p:nvSpPr>
          <p:cNvPr id="11" name="22 CuadroTexto"/>
          <p:cNvSpPr txBox="1"/>
          <p:nvPr userDrawn="1"/>
        </p:nvSpPr>
        <p:spPr>
          <a:xfrm>
            <a:off x="383365" y="3376865"/>
            <a:ext cx="672074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7"/>
              </a:lnSpc>
            </a:pPr>
            <a:r>
              <a:rPr lang="es-ES" sz="2933" b="1" dirty="0" smtClean="0">
                <a:solidFill>
                  <a:srgbClr val="0192FF"/>
                </a:solidFill>
              </a:rPr>
              <a:t>La tecnología para conseguir equipos</a:t>
            </a:r>
          </a:p>
          <a:p>
            <a:pPr>
              <a:lnSpc>
                <a:spcPts val="3467"/>
              </a:lnSpc>
            </a:pPr>
            <a:r>
              <a:rPr lang="es-ES" sz="2933" b="1" dirty="0" smtClean="0">
                <a:solidFill>
                  <a:srgbClr val="0192FF"/>
                </a:solidFill>
              </a:rPr>
              <a:t>de empleados móviles más eficientes</a:t>
            </a:r>
            <a:endParaRPr lang="es-ES" sz="2933" b="1" dirty="0">
              <a:solidFill>
                <a:srgbClr val="0192FF"/>
              </a:solidFill>
            </a:endParaRPr>
          </a:p>
        </p:txBody>
      </p:sp>
      <p:pic>
        <p:nvPicPr>
          <p:cNvPr id="12" name="25 Imagen" descr="logoKrama_horizontal_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98758" y="6230014"/>
            <a:ext cx="2249769" cy="342088"/>
          </a:xfrm>
          <a:prstGeom prst="rect">
            <a:avLst/>
          </a:prstGeom>
        </p:spPr>
      </p:pic>
      <p:sp>
        <p:nvSpPr>
          <p:cNvPr id="13" name="26 CuadroTexto"/>
          <p:cNvSpPr txBox="1"/>
          <p:nvPr userDrawn="1"/>
        </p:nvSpPr>
        <p:spPr>
          <a:xfrm>
            <a:off x="8760296" y="4677139"/>
            <a:ext cx="3431704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7"/>
              </a:lnSpc>
            </a:pPr>
            <a:r>
              <a:rPr lang="es-ES" sz="2667" dirty="0" smtClean="0">
                <a:solidFill>
                  <a:schemeClr val="bg1"/>
                </a:solidFill>
              </a:rPr>
              <a:t>Diciembre de 2014</a:t>
            </a:r>
          </a:p>
        </p:txBody>
      </p:sp>
      <p:pic>
        <p:nvPicPr>
          <p:cNvPr id="14" name="12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6" y="6219148"/>
            <a:ext cx="932082" cy="372833"/>
          </a:xfrm>
          <a:prstGeom prst="rect">
            <a:avLst/>
          </a:prstGeom>
        </p:spPr>
      </p:pic>
      <p:sp>
        <p:nvSpPr>
          <p:cNvPr id="15" name="26 CuadroTexto"/>
          <p:cNvSpPr txBox="1"/>
          <p:nvPr userDrawn="1"/>
        </p:nvSpPr>
        <p:spPr>
          <a:xfrm>
            <a:off x="335361" y="4677140"/>
            <a:ext cx="4320480" cy="96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7"/>
              </a:lnSpc>
            </a:pPr>
            <a:r>
              <a:rPr lang="es-ES" sz="2667" dirty="0" smtClean="0">
                <a:solidFill>
                  <a:schemeClr val="bg1"/>
                </a:solidFill>
              </a:rPr>
              <a:t>www.kramagot.com</a:t>
            </a:r>
          </a:p>
          <a:p>
            <a:pPr>
              <a:lnSpc>
                <a:spcPts val="3467"/>
              </a:lnSpc>
            </a:pPr>
            <a:r>
              <a:rPr lang="es-ES" sz="2667" dirty="0" smtClean="0">
                <a:solidFill>
                  <a:schemeClr val="bg1"/>
                </a:solidFill>
              </a:rPr>
              <a:t>info@krama.es</a:t>
            </a:r>
            <a:endParaRPr lang="es-ES" sz="26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1003413"/>
            <a:ext cx="11425269" cy="6973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67" b="1">
                <a:solidFill>
                  <a:srgbClr val="0192F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2B36E24-B48D-4AB8-B2C7-E3924615EB09}" type="datetimeFigureOut">
              <a:rPr lang="es-ES" smtClean="0"/>
              <a:pPr/>
              <a:t>19/12/2014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07DFD87-D053-4D32-B05D-4F442DBD1E2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8 Rectángulo"/>
          <p:cNvSpPr/>
          <p:nvPr userDrawn="1"/>
        </p:nvSpPr>
        <p:spPr>
          <a:xfrm>
            <a:off x="0" y="740702"/>
            <a:ext cx="12192000" cy="1920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/>
          <a:effectLst>
            <a:outerShdw blurRad="50800" dist="50800" dir="48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96" t="68524" r="196" b="-960"/>
          <a:stretch/>
        </p:blipFill>
        <p:spPr bwMode="auto">
          <a:xfrm>
            <a:off x="0" y="0"/>
            <a:ext cx="12192000" cy="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4 Rectángulo"/>
          <p:cNvSpPr/>
          <p:nvPr userDrawn="1"/>
        </p:nvSpPr>
        <p:spPr>
          <a:xfrm>
            <a:off x="0" y="6213309"/>
            <a:ext cx="12192000" cy="644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indent="0" algn="l"/>
            <a:fld id="{E375A874-FCB4-400E-BE96-DB32E6F66F18}" type="slidenum">
              <a:rPr lang="es-ES" sz="2000" smtClean="0"/>
              <a:pPr marL="712788" indent="0" algn="l"/>
              <a:t>‹Nº›</a:t>
            </a:fld>
            <a:r>
              <a:rPr lang="es-ES" sz="3200" dirty="0" smtClean="0"/>
              <a:t>  </a:t>
            </a:r>
            <a:endParaRPr lang="es-ES" sz="3200" dirty="0"/>
          </a:p>
        </p:txBody>
      </p:sp>
      <p:sp>
        <p:nvSpPr>
          <p:cNvPr id="10" name="22 Rectángulo"/>
          <p:cNvSpPr/>
          <p:nvPr userDrawn="1"/>
        </p:nvSpPr>
        <p:spPr>
          <a:xfrm>
            <a:off x="0" y="-219405"/>
            <a:ext cx="12192000" cy="960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pic>
        <p:nvPicPr>
          <p:cNvPr id="11" name="10 Imagen" descr="logoKrama_horizontal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72331" y="6430583"/>
            <a:ext cx="1728192" cy="262780"/>
          </a:xfrm>
          <a:prstGeom prst="rect">
            <a:avLst/>
          </a:prstGeom>
        </p:spPr>
      </p:pic>
      <p:pic>
        <p:nvPicPr>
          <p:cNvPr id="12" name="17 Imagen" descr="imagen_banner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12491" y="164638"/>
            <a:ext cx="1430740" cy="493041"/>
          </a:xfrm>
          <a:prstGeom prst="rect">
            <a:avLst/>
          </a:prstGeom>
        </p:spPr>
      </p:pic>
      <p:sp>
        <p:nvSpPr>
          <p:cNvPr id="13" name="21 CuadroTexto"/>
          <p:cNvSpPr txBox="1"/>
          <p:nvPr userDrawn="1"/>
        </p:nvSpPr>
        <p:spPr>
          <a:xfrm>
            <a:off x="1871530" y="202947"/>
            <a:ext cx="960106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7"/>
              </a:lnSpc>
            </a:pPr>
            <a:r>
              <a:rPr lang="es-ES" sz="3200" b="1" dirty="0" smtClean="0">
                <a:solidFill>
                  <a:srgbClr val="0192FF"/>
                </a:solidFill>
              </a:rPr>
              <a:t>Equipos en</a:t>
            </a:r>
            <a:r>
              <a:rPr lang="es-ES" sz="3200" b="1" baseline="0" dirty="0" smtClean="0">
                <a:solidFill>
                  <a:srgbClr val="0192FF"/>
                </a:solidFill>
              </a:rPr>
              <a:t> movilidad</a:t>
            </a:r>
            <a:r>
              <a:rPr lang="es-ES" sz="3200" b="1" dirty="0" smtClean="0">
                <a:solidFill>
                  <a:srgbClr val="0192FF"/>
                </a:solidFill>
              </a:rPr>
              <a:t> más eficientes</a:t>
            </a:r>
            <a:endParaRPr lang="es-ES" sz="3200" b="1" dirty="0">
              <a:solidFill>
                <a:srgbClr val="0192FF"/>
              </a:solidFill>
            </a:endParaRPr>
          </a:p>
        </p:txBody>
      </p:sp>
      <p:pic>
        <p:nvPicPr>
          <p:cNvPr id="14" name="5 Imagen" descr="logoKramaGOT_horizontal_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91344" y="0"/>
            <a:ext cx="1523322" cy="764704"/>
          </a:xfrm>
          <a:prstGeom prst="rect">
            <a:avLst/>
          </a:prstGeom>
        </p:spPr>
      </p:pic>
      <p:pic>
        <p:nvPicPr>
          <p:cNvPr id="15" name="12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61" y="6406135"/>
            <a:ext cx="754072" cy="301629"/>
          </a:xfrm>
          <a:prstGeom prst="rect">
            <a:avLst/>
          </a:prstGeo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s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2B36E24-B48D-4AB8-B2C7-E3924615EB09}" type="datetimeFigureOut">
              <a:rPr lang="es-ES" smtClean="0"/>
              <a:pPr/>
              <a:t>19/12/2014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07DFD87-D053-4D32-B05D-4F442DBD1E2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8 Rectángulo"/>
          <p:cNvSpPr/>
          <p:nvPr userDrawn="1"/>
        </p:nvSpPr>
        <p:spPr>
          <a:xfrm>
            <a:off x="0" y="740702"/>
            <a:ext cx="12192000" cy="1920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/>
          <a:effectLst>
            <a:outerShdw blurRad="50800" dist="50800" dir="48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96" t="68524" r="196" b="-960"/>
          <a:stretch/>
        </p:blipFill>
        <p:spPr bwMode="auto">
          <a:xfrm>
            <a:off x="0" y="0"/>
            <a:ext cx="12192000" cy="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4 Rectángulo"/>
          <p:cNvSpPr/>
          <p:nvPr userDrawn="1"/>
        </p:nvSpPr>
        <p:spPr>
          <a:xfrm>
            <a:off x="0" y="6213309"/>
            <a:ext cx="12192000" cy="644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lvl="1" indent="0" algn="l">
              <a:tabLst/>
            </a:pPr>
            <a:fld id="{E375A874-FCB4-400E-BE96-DB32E6F66F18}" type="slidenum">
              <a:rPr lang="es-ES" sz="2000" smtClean="0">
                <a:solidFill>
                  <a:schemeClr val="bg1"/>
                </a:solidFill>
              </a:rPr>
              <a:pPr marL="712788" lvl="1" indent="0" algn="l">
                <a:tabLst/>
              </a:pPr>
              <a:t>‹Nº›</a:t>
            </a:fld>
            <a:r>
              <a:rPr lang="es-ES" sz="3200" dirty="0" smtClean="0"/>
              <a:t>  </a:t>
            </a:r>
            <a:endParaRPr lang="es-ES" sz="3200" dirty="0"/>
          </a:p>
        </p:txBody>
      </p:sp>
      <p:sp>
        <p:nvSpPr>
          <p:cNvPr id="10" name="22 Rectángulo"/>
          <p:cNvSpPr/>
          <p:nvPr userDrawn="1"/>
        </p:nvSpPr>
        <p:spPr>
          <a:xfrm>
            <a:off x="0" y="-219405"/>
            <a:ext cx="12192000" cy="960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pic>
        <p:nvPicPr>
          <p:cNvPr id="11" name="10 Imagen" descr="logoKrama_horizontal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72331" y="6430583"/>
            <a:ext cx="1728192" cy="262780"/>
          </a:xfrm>
          <a:prstGeom prst="rect">
            <a:avLst/>
          </a:prstGeom>
        </p:spPr>
      </p:pic>
      <p:pic>
        <p:nvPicPr>
          <p:cNvPr id="12" name="17 Imagen" descr="imagen_banner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12491" y="164638"/>
            <a:ext cx="1430740" cy="493041"/>
          </a:xfrm>
          <a:prstGeom prst="rect">
            <a:avLst/>
          </a:prstGeom>
        </p:spPr>
      </p:pic>
      <p:sp>
        <p:nvSpPr>
          <p:cNvPr id="13" name="21 CuadroTexto"/>
          <p:cNvSpPr txBox="1"/>
          <p:nvPr userDrawn="1"/>
        </p:nvSpPr>
        <p:spPr>
          <a:xfrm>
            <a:off x="1871530" y="202947"/>
            <a:ext cx="960106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7"/>
              </a:lnSpc>
            </a:pPr>
            <a:r>
              <a:rPr lang="es-ES" sz="3200" b="1" dirty="0" smtClean="0">
                <a:solidFill>
                  <a:srgbClr val="0192FF"/>
                </a:solidFill>
              </a:rPr>
              <a:t>Equipos en</a:t>
            </a:r>
            <a:r>
              <a:rPr lang="es-ES" sz="3200" b="1" baseline="0" dirty="0" smtClean="0">
                <a:solidFill>
                  <a:srgbClr val="0192FF"/>
                </a:solidFill>
              </a:rPr>
              <a:t> movilidad</a:t>
            </a:r>
            <a:r>
              <a:rPr lang="es-ES" sz="3200" b="1" dirty="0" smtClean="0">
                <a:solidFill>
                  <a:srgbClr val="0192FF"/>
                </a:solidFill>
              </a:rPr>
              <a:t> más eficientes</a:t>
            </a:r>
            <a:endParaRPr lang="es-ES" sz="3200" b="1" dirty="0">
              <a:solidFill>
                <a:srgbClr val="0192FF"/>
              </a:solidFill>
            </a:endParaRPr>
          </a:p>
        </p:txBody>
      </p:sp>
      <p:pic>
        <p:nvPicPr>
          <p:cNvPr id="14" name="5 Imagen" descr="logoKramaGOT_horizontal_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190" y="0"/>
            <a:ext cx="1523322" cy="764704"/>
          </a:xfrm>
          <a:prstGeom prst="rect">
            <a:avLst/>
          </a:prstGeom>
        </p:spPr>
      </p:pic>
      <p:pic>
        <p:nvPicPr>
          <p:cNvPr id="15" name="12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61" y="6406135"/>
            <a:ext cx="754072" cy="3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6288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 advTm="1000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magot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914594"/>
      </p:ext>
    </p:extLst>
  </p:cSld>
  <p:clrMapOvr>
    <a:masterClrMapping/>
  </p:clrMapOvr>
  <p:transition spd="med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para la empresa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96235" y="1892830"/>
            <a:ext cx="11547739" cy="38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67" b="1" dirty="0">
                <a:solidFill>
                  <a:srgbClr val="FF0010"/>
                </a:solidFill>
              </a:rPr>
              <a:t>ENTRE 20 Y 40 HORAS FACTURABLES</a:t>
            </a:r>
            <a:r>
              <a:rPr lang="es-ES" sz="1867" dirty="0">
                <a:solidFill>
                  <a:srgbClr val="333333"/>
                </a:solidFill>
              </a:rPr>
              <a:t> más al mes por </a:t>
            </a:r>
            <a:r>
              <a:rPr lang="es-ES" sz="1867" dirty="0" smtClean="0">
                <a:solidFill>
                  <a:srgbClr val="333333"/>
                </a:solidFill>
              </a:rPr>
              <a:t>empleado.</a:t>
            </a:r>
            <a:endParaRPr lang="es-ES" sz="1867" dirty="0">
              <a:solidFill>
                <a:srgbClr val="333333"/>
              </a:solidFill>
            </a:endParaRP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67" b="1" dirty="0">
                <a:solidFill>
                  <a:srgbClr val="FF0010"/>
                </a:solidFill>
              </a:rPr>
              <a:t>INFORMACIÓN EN TIEMPO REAL</a:t>
            </a:r>
            <a:r>
              <a:rPr lang="es-ES" sz="1867" b="1" dirty="0">
                <a:solidFill>
                  <a:srgbClr val="333333"/>
                </a:solidFill>
              </a:rPr>
              <a:t> </a:t>
            </a:r>
            <a:r>
              <a:rPr lang="es-ES" sz="1867" dirty="0">
                <a:solidFill>
                  <a:srgbClr val="333333"/>
                </a:solidFill>
              </a:rPr>
              <a:t>de la evolución de tareas realizadas, incidencias y productividad por empleado.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67" b="1" dirty="0">
                <a:solidFill>
                  <a:srgbClr val="FF0010"/>
                </a:solidFill>
              </a:rPr>
              <a:t>CLIENTES</a:t>
            </a:r>
            <a:r>
              <a:rPr lang="es-ES" sz="1867" b="1" dirty="0">
                <a:solidFill>
                  <a:srgbClr val="333333"/>
                </a:solidFill>
              </a:rPr>
              <a:t> </a:t>
            </a:r>
            <a:r>
              <a:rPr lang="es-ES" sz="1867" dirty="0">
                <a:solidFill>
                  <a:srgbClr val="333333"/>
                </a:solidFill>
              </a:rPr>
              <a:t>notificados automáticamente y en tiempo real de la evolución de sus servicios contratados.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67" b="1" dirty="0">
                <a:solidFill>
                  <a:srgbClr val="333333"/>
                </a:solidFill>
              </a:rPr>
              <a:t>CAPACIDAD</a:t>
            </a:r>
            <a:r>
              <a:rPr lang="es-ES" sz="1867" dirty="0">
                <a:solidFill>
                  <a:srgbClr val="333333"/>
                </a:solidFill>
              </a:rPr>
              <a:t> para </a:t>
            </a:r>
            <a:r>
              <a:rPr lang="es-ES" sz="1867" b="1" dirty="0">
                <a:solidFill>
                  <a:srgbClr val="FF0000"/>
                </a:solidFill>
              </a:rPr>
              <a:t>reducir costes </a:t>
            </a:r>
            <a:r>
              <a:rPr lang="es-ES" sz="1867" dirty="0">
                <a:solidFill>
                  <a:srgbClr val="333333"/>
                </a:solidFill>
              </a:rPr>
              <a:t>y ser una </a:t>
            </a:r>
            <a:r>
              <a:rPr lang="es-ES" sz="1867" b="1" dirty="0">
                <a:solidFill>
                  <a:srgbClr val="FF0000"/>
                </a:solidFill>
              </a:rPr>
              <a:t>empresa más competitiva</a:t>
            </a:r>
            <a:r>
              <a:rPr lang="es-ES" sz="1867" dirty="0">
                <a:solidFill>
                  <a:srgbClr val="333333"/>
                </a:solidFill>
              </a:rPr>
              <a:t>, ofrecer un </a:t>
            </a:r>
            <a:r>
              <a:rPr lang="es-ES" sz="1867" b="1" dirty="0">
                <a:solidFill>
                  <a:srgbClr val="FF0000"/>
                </a:solidFill>
              </a:rPr>
              <a:t>mejor servicio </a:t>
            </a:r>
            <a:r>
              <a:rPr lang="es-ES" sz="1867" dirty="0">
                <a:solidFill>
                  <a:srgbClr val="333333"/>
                </a:solidFill>
              </a:rPr>
              <a:t>y tener </a:t>
            </a:r>
            <a:r>
              <a:rPr lang="es-ES" sz="1867" b="1" dirty="0">
                <a:solidFill>
                  <a:srgbClr val="FF0000"/>
                </a:solidFill>
              </a:rPr>
              <a:t>empleados mejor remunerados</a:t>
            </a:r>
            <a:r>
              <a:rPr lang="es-ES" sz="1867" dirty="0">
                <a:solidFill>
                  <a:srgbClr val="333333"/>
                </a:solidFill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es-ES" sz="3200" dirty="0">
                <a:solidFill>
                  <a:srgbClr val="333333"/>
                </a:solidFill>
              </a:rPr>
              <a:t>Todo esto a un coste realmente bajo. Sin inversión inicial, rentabilizando desde el primer Euro y sin permanencia.</a:t>
            </a:r>
            <a:endParaRPr lang="es-ES" sz="3733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218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Cómo funciona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6414" y="1700808"/>
            <a:ext cx="10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/>
              <a:t>Krama</a:t>
            </a:r>
            <a:r>
              <a:rPr lang="es-ES" sz="1800" dirty="0" smtClean="0"/>
              <a:t> GOT sirve para coordinar y hacer más eficiente el trabajo de un equipo de empleados en movilidad.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552643" y="2460250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15" name="Rectángulo 14"/>
          <p:cNvSpPr/>
          <p:nvPr/>
        </p:nvSpPr>
        <p:spPr>
          <a:xfrm>
            <a:off x="0" y="2996952"/>
            <a:ext cx="5447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Agente</a:t>
            </a:r>
            <a:r>
              <a:rPr lang="es-E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móviles</a:t>
            </a:r>
            <a:endParaRPr lang="es-E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2" y="4184158"/>
            <a:ext cx="311742" cy="3533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3" y="4184158"/>
            <a:ext cx="311742" cy="3533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395489"/>
      </p:ext>
    </p:extLst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354 0.0919 C 0.19766 0.11273 0.24883 0.12407 0.30248 0.12407 C 0.36354 0.12407 0.41237 0.11273 0.44649 0.0919 L 0.61016 3.7037E-7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8" y="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20156 0.08889 C 0.24258 0.10949 0.30482 0.10949 0.36563 0.09236 C 0.43737 0.07269 0.49271 0.03889 0.52956 -0.00278 L 0.70664 -0.19606 " pathEditMode="relative" rAng="21060000" ptsTypes="AAAAA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5" name="Rectángulo 4"/>
          <p:cNvSpPr/>
          <p:nvPr/>
        </p:nvSpPr>
        <p:spPr>
          <a:xfrm>
            <a:off x="-24288" y="4962907"/>
            <a:ext cx="1583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Tareas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Llamada de nube 5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>
            <a:off x="2114843" y="1645861"/>
            <a:ext cx="2546281" cy="1064396"/>
            <a:chOff x="2114843" y="1645861"/>
            <a:chExt cx="2546281" cy="106439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843" y="1645861"/>
              <a:ext cx="2546281" cy="1064396"/>
            </a:xfrm>
            <a:prstGeom prst="rect">
              <a:avLst/>
            </a:prstGeom>
          </p:spPr>
        </p:pic>
        <p:pic>
          <p:nvPicPr>
            <p:cNvPr id="9" name="10 Imagen" descr="logoKramaG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51159">
              <a:off x="3093079" y="2169056"/>
              <a:ext cx="1185709" cy="340499"/>
            </a:xfrm>
            <a:prstGeom prst="rect">
              <a:avLst/>
            </a:prstGeom>
            <a:scene3d>
              <a:camera prst="orthographicFront">
                <a:rot lat="21108447" lon="3773514" rev="20910298"/>
              </a:camera>
              <a:lightRig rig="threePt" dir="t"/>
            </a:scene3d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Conector curvado 11"/>
          <p:cNvCxnSpPr>
            <a:stCxn id="10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25" y="2911400"/>
            <a:ext cx="312513" cy="3515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69" y="4246670"/>
            <a:ext cx="312513" cy="3515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86" y="5482383"/>
            <a:ext cx="342900" cy="3257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9" y="5486128"/>
            <a:ext cx="342900" cy="3257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1" y="5486128"/>
            <a:ext cx="342900" cy="325755"/>
          </a:xfrm>
          <a:prstGeom prst="rect">
            <a:avLst/>
          </a:prstGeom>
        </p:spPr>
      </p:pic>
      <p:sp>
        <p:nvSpPr>
          <p:cNvPr id="18" name="Lágrima 17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Lágrima 18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Lágrima 19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993849" y="1450024"/>
            <a:ext cx="5938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/>
              <a:t>Desde la consola de administración se determina la ubicación</a:t>
            </a:r>
          </a:p>
          <a:p>
            <a:r>
              <a:rPr lang="es-ES" sz="1800" dirty="0" smtClean="0"/>
              <a:t>y el agente asignado para cada tarea.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5006816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6 L -0.00039 0.0007 C 0.00091 -0.00324 0.00169 -0.00764 0.00352 -0.01065 C 0.00417 -0.01204 0.0056 -0.01111 0.00664 -0.01204 C 0.00755 -0.01319 0.00807 -0.01505 0.00899 -0.0162 C 0.0099 -0.01782 0.01094 -0.01921 0.01211 -0.02037 C 0.01354 -0.02245 0.01537 -0.02361 0.0168 -0.02592 C 0.02201 -0.03542 0.0155 -0.02407 0.02383 -0.03704 C 0.02461 -0.03842 0.02539 -0.03981 0.02617 -0.0412 C 0.02774 -0.05023 0.02552 -0.04051 0.0293 -0.04954 C 0.02995 -0.05139 0.03021 -0.05347 0.03086 -0.05509 C 0.03177 -0.0581 0.03307 -0.06065 0.03399 -0.06342 C 0.03568 -0.06991 0.03685 -0.07662 0.03867 -0.08287 C 0.04076 -0.09028 0.04336 -0.09745 0.04492 -0.10509 C 0.0457 -0.10995 0.04557 -0.11065 0.04805 -0.11481 C 0.0487 -0.1162 0.04961 -0.11667 0.05039 -0.11759 C 0.05091 -0.11898 0.05143 -0.12037 0.05195 -0.12176 C 0.05221 -0.12315 0.05247 -0.12454 0.05274 -0.12592 C 0.05326 -0.12963 0.05352 -0.13356 0.0543 -0.13704 C 0.05482 -0.14005 0.05573 -0.14282 0.05664 -0.14537 L 0.06133 -0.15787 L 0.06289 -0.16204 C 0.06341 -0.16342 0.06406 -0.16481 0.06445 -0.1662 C 0.06641 -0.17685 0.06367 -0.16389 0.0668 -0.17454 C 0.06992 -0.18611 0.06458 -0.17106 0.06914 -0.18287 C 0.0694 -0.18472 0.06966 -0.18657 0.06992 -0.18842 C 0.0707 -0.19491 0.07044 -0.19514 0.07149 -0.20092 C 0.07162 -0.20255 0.07201 -0.2037 0.07227 -0.20509 C 0.07279 -0.21481 0.0724 -0.225 0.07383 -0.23426 C 0.07396 -0.23588 0.07539 -0.23356 0.07617 -0.23287 C 0.08281 -0.22801 0.07565 -0.23287 0.08242 -0.22592 C 0.08307 -0.22523 0.08399 -0.22523 0.08477 -0.22454 C 0.08555 -0.22384 0.0862 -0.22245 0.08698 -0.22176 C 0.08841 -0.2206 0.09037 -0.22083 0.0918 -0.21898 L 0.09649 -0.21342 C 0.09727 -0.2125 0.09792 -0.21134 0.09883 -0.21065 C 0.09961 -0.21018 0.10039 -0.20995 0.10117 -0.20926 C 0.10495 -0.20602 0.10182 -0.20694 0.10586 -0.20509 C 0.11094 -0.20301 0.11367 -0.20324 0.11992 -0.20231 C 0.12734 -0.20509 0.1207 -0.20185 0.12617 -0.20648 C 0.12682 -0.20717 0.12774 -0.20741 0.12852 -0.20787 C 0.13086 -0.21018 0.13138 -0.2125 0.13399 -0.21481 C 0.13477 -0.21574 0.13867 -0.21736 0.13945 -0.21759 C 0.14102 -0.21944 0.1431 -0.22037 0.14414 -0.22315 C 0.14609 -0.2287 0.14766 -0.2338 0.15195 -0.23565 L 0.15495 -0.23704 C 0.15625 -0.24444 0.15482 -0.23866 0.15807 -0.24537 C 0.16133 -0.25231 0.15755 -0.24722 0.16211 -0.25231 C 0.16992 -0.27338 0.16146 -0.25185 0.16758 -0.26481 C 0.1681 -0.2662 0.16849 -0.26782 0.16914 -0.26898 C 0.17083 -0.27245 0.17318 -0.275 0.17448 -0.2787 L 0.17917 -0.2912 C 0.17969 -0.29259 0.18008 -0.29421 0.18086 -0.29537 C 0.18385 -0.30092 0.18216 -0.29861 0.18555 -0.30231 C 0.18724 -0.31204 0.18477 -0.30046 0.18867 -0.31204 C 0.18945 -0.31481 0.18945 -0.31921 0.19024 -0.32176 C 0.1905 -0.32338 0.19128 -0.32454 0.1918 -0.32592 C 0.19336 -0.3375 0.19141 -0.32616 0.19414 -0.33565 C 0.19453 -0.33796 0.19492 -0.34051 0.19557 -0.34259 C 0.19596 -0.34467 0.19662 -0.3463 0.19714 -0.34815 C 0.19766 -0.35278 0.19805 -0.35764 0.1987 -0.36204 C 0.19896 -0.36389 0.19922 -0.36574 0.19948 -0.36759 C 0.2 -0.37315 0.20052 -0.3787 0.20104 -0.38426 C 0.20143 -0.38704 0.20156 -0.39005 0.20195 -0.39259 C 0.20221 -0.39444 0.20247 -0.3963 0.20274 -0.39815 C 0.203 -0.40139 0.20313 -0.40486 0.20352 -0.40787 C 0.20365 -0.40949 0.20404 -0.41065 0.2043 -0.41204 C 0.20456 -0.41435 0.20469 -0.4169 0.20508 -0.41898 C 0.20521 -0.4206 0.2056 -0.42176 0.20586 -0.42315 C 0.20612 -0.42592 0.20625 -0.42893 0.20664 -0.43148 C 0.20677 -0.43356 0.20716 -0.43518 0.20742 -0.43704 C 0.20768 -0.44398 0.20794 -0.45092 0.2082 -0.45787 C 0.20846 -0.46991 0.20833 -0.48217 0.20899 -0.49398 C 0.20912 -0.49699 0.21003 -0.49954 0.21055 -0.50231 L 0.21133 -0.50648 C 0.21159 -0.50787 0.2112 -0.51042 0.21211 -0.51065 C 0.22175 -0.51505 0.20964 -0.50949 0.21745 -0.51342 C 0.21836 -0.51412 0.21953 -0.51435 0.22057 -0.51481 C 0.22461 -0.51435 0.22852 -0.51435 0.23242 -0.51342 C 0.23346 -0.51342 0.23438 -0.5125 0.23555 -0.51204 C 0.24922 -0.50671 0.23255 -0.51389 0.2418 -0.50926 C 0.2487 -0.50602 0.24714 -0.50671 0.2543 -0.50509 C 0.25612 -0.50301 0.25742 -0.50116 0.25977 -0.49954 C 0.26419 -0.49676 0.26211 -0.50023 0.26758 -0.49537 C 0.26862 -0.49444 0.26953 -0.49352 0.2707 -0.49259 C 0.27135 -0.49213 0.27227 -0.4919 0.27305 -0.4912 C 0.27383 -0.49051 0.27448 -0.48912 0.27526 -0.48842 C 0.27891 -0.48611 0.27865 -0.48842 0.28164 -0.48565 C 0.28242 -0.48495 0.28307 -0.4838 0.28399 -0.48287 C 0.2849 -0.48194 0.28607 -0.48125 0.28711 -0.48009 C 0.28789 -0.4794 0.28841 -0.47824 0.28945 -0.47731 C 0.28997 -0.47685 0.29102 -0.47662 0.2918 -0.47592 C 0.2974 -0.47176 0.29206 -0.47454 0.29805 -0.47176 C 0.29883 -0.47083 0.29948 -0.46991 0.30039 -0.46898 C 0.30104 -0.46852 0.30195 -0.46829 0.30274 -0.46759 C 0.30404 -0.4669 0.30521 -0.46574 0.30664 -0.46481 C 0.30729 -0.46435 0.30807 -0.46412 0.30885 -0.46342 C 0.3099 -0.46273 0.31094 -0.46157 0.31198 -0.46065 C 0.31354 -0.45972 0.3151 -0.4588 0.31667 -0.45787 L 0.31914 -0.45648 C 0.32669 -0.44653 0.31693 -0.45833 0.32695 -0.44954 C 0.328 -0.44861 0.32878 -0.44768 0.33008 -0.44676 C 0.33138 -0.44583 0.3332 -0.44491 0.33477 -0.44398 C 0.33555 -0.44352 0.33607 -0.44305 0.33711 -0.44259 C 0.33815 -0.44213 0.33919 -0.4419 0.34024 -0.4412 C 0.3418 -0.44051 0.34323 -0.43935 0.34492 -0.43842 C 0.34948 -0.43634 0.34701 -0.43773 0.3526 -0.43426 L 0.35495 -0.43287 C 0.35573 -0.43241 0.35651 -0.43217 0.35729 -0.43148 C 0.36771 -0.42245 0.35469 -0.43356 0.36289 -0.42731 C 0.37227 -0.42014 0.36042 -0.42893 0.36836 -0.42176 C 0.36888 -0.4213 0.36992 -0.4213 0.3707 -0.42037 C 0.37227 -0.41875 0.37357 -0.41597 0.37539 -0.41481 C 0.37695 -0.41389 0.37852 -0.41389 0.38008 -0.41204 C 0.38177 -0.41018 0.38346 -0.40787 0.38555 -0.40648 C 0.3875 -0.40532 0.38958 -0.40509 0.39167 -0.4037 L 0.40586 -0.39537 L 0.41055 -0.39259 C 0.41133 -0.39213 0.41211 -0.3919 0.41289 -0.3912 C 0.41393 -0.39028 0.41471 -0.38935 0.41602 -0.38842 C 0.41654 -0.38796 0.41758 -0.38773 0.41836 -0.38704 C 0.41914 -0.38634 0.41966 -0.38495 0.4207 -0.38426 C 0.42747 -0.37986 0.42149 -0.38704 0.4293 -0.38009 C 0.43125 -0.37824 0.43333 -0.37592 0.43542 -0.37454 C 0.43802 -0.37315 0.4388 -0.37268 0.44167 -0.37037 C 0.44271 -0.36967 0.44375 -0.36875 0.44479 -0.36759 C 0.44596 -0.36643 0.44688 -0.36481 0.44805 -0.36342 C 0.44896 -0.3625 0.45013 -0.3618 0.45117 -0.36065 C 0.45195 -0.35995 0.45247 -0.3588 0.45352 -0.35787 C 0.45977 -0.35231 0.45078 -0.3625 0.45899 -0.3537 C 0.47162 -0.34028 0.45846 -0.35255 0.46602 -0.34676 C 0.46706 -0.34606 0.4681 -0.34514 0.46914 -0.34398 C 0.4707 -0.34236 0.47188 -0.33935 0.4737 -0.33842 C 0.47839 -0.33657 0.47656 -0.3375 0.48229 -0.33287 C 0.48333 -0.33217 0.48438 -0.33125 0.48542 -0.33009 C 0.49076 -0.3243 0.48646 -0.32731 0.49258 -0.32176 C 0.4931 -0.3213 0.49414 -0.32083 0.49492 -0.32037 C 0.49779 -0.31643 0.49779 -0.31597 0.50117 -0.31342 C 0.50182 -0.31296 0.50274 -0.31296 0.50352 -0.31204 C 0.50508 -0.31042 0.50651 -0.3081 0.5082 -0.30648 C 0.51029 -0.30463 0.5125 -0.30324 0.51445 -0.30092 C 0.51524 -0.3 0.51589 -0.29907 0.5168 -0.29815 C 0.51745 -0.29768 0.51836 -0.29745 0.51914 -0.29676 C 0.51992 -0.29606 0.52057 -0.29491 0.52149 -0.29398 C 0.52214 -0.29352 0.52305 -0.29329 0.52383 -0.29259 C 0.52461 -0.2919 0.52526 -0.29074 0.52617 -0.28981 C 0.52682 -0.28935 0.52774 -0.28935 0.52852 -0.28842 C 0.53008 -0.2868 0.53138 -0.28403 0.5332 -0.28287 C 0.53906 -0.2794 0.53177 -0.28426 0.53789 -0.2787 C 0.54141 -0.27569 0.53919 -0.27917 0.54102 -0.27592 L 0.54805 -0.26342 L 0.55039 -0.27315 " pathEditMode="relative" rAng="0" ptsTypes="AAAAAAAAAAAAAAAAAAAAAAAAAAAAAAAAAAAAAAAAAAAAAAAAAAAAAAA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9 -0.27315 L 0.55039 -0.27292 C 0.55274 -0.27361 0.55495 -0.27454 0.55742 -0.27454 C 0.5582 -0.27454 0.55885 -0.27361 0.55977 -0.27315 C 0.56146 -0.27245 0.56497 -0.27106 0.5668 -0.27037 C 0.57526 -0.26805 0.57917 -0.26852 0.58945 -0.26759 C 0.59154 -0.26713 0.59362 -0.26759 0.5957 -0.2662 C 0.59675 -0.26574 0.59909 -0.25972 0.59961 -0.25787 C 0.59987 -0.25671 0.59974 -0.25486 0.60039 -0.2537 C 0.60169 -0.25139 0.60508 -0.24815 0.60508 -0.24792 C 0.6056 -0.24676 0.60586 -0.24514 0.60664 -0.24398 C 0.60716 -0.24329 0.6082 -0.24352 0.60899 -0.24259 C 0.61055 -0.24097 0.61211 -0.23889 0.61367 -0.23704 L 0.61602 -0.23426 C 0.61706 -0.23148 0.61758 -0.22778 0.61914 -0.22592 L 0.62383 -0.22037 C 0.62409 -0.21898 0.62409 -0.21759 0.62461 -0.2162 C 0.62552 -0.21342 0.62708 -0.21111 0.62774 -0.20787 C 0.628 -0.20648 0.628 -0.20486 0.62852 -0.2037 C 0.62904 -0.20255 0.63008 -0.20185 0.63086 -0.20092 C 0.6319 -0.19815 0.63333 -0.19583 0.63399 -0.19259 C 0.63425 -0.1912 0.63438 -0.18981 0.63477 -0.18842 C 0.63594 -0.18356 0.6362 -0.1831 0.63789 -0.1787 C 0.63724 -0.17268 0.63633 -0.16829 0.63789 -0.16204 C 0.63802 -0.16111 0.63893 -0.16111 0.63945 -0.16065 L 0.64102 -0.16481 " pathEditMode="relative" rAng="0" ptsTypes="AAAAAAAAAAAAAAAAAAAAAAAA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00781 -0.02755 L 0.02031 -0.10255 L 0.02812 -0.2206 L 0.02812 -0.2206 C 0.04153 -0.20579 0.02916 -0.21782 0.0375 -0.21227 C 0.05039 -0.2037 0.03229 -0.21481 0.04297 -0.20671 C 0.04466 -0.20555 0.04922 -0.20463 0.05078 -0.20393 C 0.05234 -0.20324 0.05377 -0.20185 0.05547 -0.20116 C 0.06836 -0.19745 0.04908 -0.20301 0.06797 -0.19838 C 0.06927 -0.19815 0.07057 -0.19745 0.07187 -0.19699 C 0.07552 -0.19745 0.07916 -0.19768 0.08281 -0.19838 C 0.08359 -0.19861 0.08424 -0.19954 0.08515 -0.19977 C 0.09075 -0.20231 0.08737 -0.20023 0.09375 -0.20255 C 0.09453 -0.20301 0.09518 -0.2037 0.09609 -0.20393 C 0.09648 -0.2044 0.10078 -0.20602 0.10156 -0.20671 C 0.10169 -0.20718 0.10156 -0.20764 0.10156 -0.2081 L 0.1289 -0.25116 L 0.14687 -0.31505 L 0.16093 -0.45255 L 0.16172 -0.51227 L 0.26797 -0.50532 L 0.40234 -0.48171 L 0.56484 -0.42893 L 0.61406 -0.40116 L 0.64297 -0.36366 L 0.65234 -0.31088 L 0.65234 -0.31088 " pathEditMode="relative" ptsTypes="AAAAAAAAAAAAAAAAAAAAAAAAAA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21 -0.31528 L 0.65221 -0.31528 C 0.65429 -0.31389 0.65625 -0.31204 0.65846 -0.31111 C 0.66198 -0.30995 0.66575 -0.31065 0.6694 -0.30972 C 0.67018 -0.30972 0.67083 -0.3088 0.67174 -0.30833 C 0.68567 -0.30347 0.67096 -0.30972 0.68034 -0.30555 C 0.69166 -0.30648 0.70195 -0.30694 0.71315 -0.30833 C 0.71549 -0.3088 0.71784 -0.30926 0.72018 -0.30972 C 0.72096 -0.31018 0.72174 -0.31088 0.72252 -0.31111 C 0.72461 -0.31227 0.72669 -0.31273 0.72877 -0.31389 C 0.72956 -0.31435 0.73034 -0.31458 0.73112 -0.31528 C 0.73268 -0.31713 0.73424 -0.31898 0.73581 -0.32083 C 0.73659 -0.32176 0.73724 -0.32315 0.73815 -0.32361 C 0.74401 -0.32731 0.73672 -0.32245 0.74284 -0.32778 C 0.74935 -0.33356 0.74075 -0.32407 0.74752 -0.33194 C 0.74791 -0.33333 0.74974 -0.34051 0.75065 -0.34167 C 0.7513 -0.34259 0.75221 -0.34259 0.75299 -0.34305 C 0.75377 -0.34398 0.75456 -0.34491 0.75534 -0.34583 C 0.75729 -0.35116 0.75989 -0.3537 0.75768 -0.35972 C 0.75508 -0.36667 0.75534 -0.35995 0.75534 -0.36389 L 0.75534 -0.36389 " pathEditMode="relative" ptsTypes="AAAAAAAAAAAAAAAAAAA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2.96296E-6 C -0.00026 -0.01459 -0.00013 -0.02963 -0.00078 -0.04422 C -0.00104 -0.04862 -0.00182 -0.05278 -0.00234 -0.05672 C -0.00378 -0.0676 -0.00339 -0.06505 -0.00469 -0.072 C -0.00495 -0.07987 -0.00482 -0.08797 -0.00547 -0.09561 C -0.0056 -0.09746 -0.00664 -0.09838 -0.00703 -0.09977 C -0.00742 -0.10163 -0.00755 -0.10348 -0.00781 -0.10533 C -0.00807 -0.1132 -0.00807 -0.1213 -0.00859 -0.12894 C -0.00899 -0.13334 -0.01094 -0.14005 -0.01172 -0.14422 C -0.01498 -0.16274 -0.01133 -0.14862 -0.01563 -0.16366 C -0.01615 -0.16806 -0.0181 -0.18612 -0.01953 -0.19283 C -0.02018 -0.19584 -0.02109 -0.19838 -0.02188 -0.20116 C -0.02214 -0.20325 -0.02396 -0.21505 -0.02188 -0.21644 C -0.02057 -0.2176 -0.01992 -0.21274 -0.01875 -0.21088 C -0.01875 -0.21088 -0.01094 -0.20163 -0.01016 -0.20116 C -0.00873 -0.2007 -0.00547 -0.2 -0.00391 -0.19838 C -0.00013 -0.19514 -0.00313 -0.19607 0.00078 -0.19422 C 0.00325 -0.19329 0.00534 -0.19306 0.00781 -0.19144 C 0.00911 -0.19075 0.01042 -0.18982 0.01172 -0.18866 C 0.0125 -0.18797 0.01315 -0.18635 0.01406 -0.18588 C 0.0181 -0.18473 0.02239 -0.18496 0.02656 -0.1845 C 0.02838 -0.18496 0.03021 -0.18542 0.03203 -0.18588 C 0.03346 -0.18658 0.03646 -0.18889 0.0375 -0.19005 C 0.03841 -0.19121 0.0388 -0.19329 0.03984 -0.19422 C 0.04127 -0.19584 0.04453 -0.197 0.04453 -0.197 C 0.04583 -0.19885 0.047 -0.20116 0.04844 -0.20255 C 0.05325 -0.20741 0.05234 -0.20325 0.05625 -0.20811 C 0.05716 -0.20926 0.05768 -0.21112 0.05859 -0.21227 C 0.0595 -0.21389 0.06068 -0.21505 0.06172 -0.21644 C 0.06914 -0.22848 0.06406 -0.22061 0.06875 -0.23033 C 0.07643 -0.2463 0.06614 -0.22454 0.07344 -0.23727 C 0.07461 -0.23959 0.07539 -0.24213 0.07656 -0.24422 C 0.07721 -0.24584 0.07812 -0.247 0.07891 -0.24838 C 0.08125 -0.25348 0.08125 -0.25741 0.08359 -0.26366 C 0.08463 -0.26644 0.08607 -0.26899 0.08672 -0.272 C 0.08698 -0.27338 0.08711 -0.275 0.0875 -0.27616 C 0.08815 -0.27825 0.08906 -0.27987 0.08984 -0.28172 C 0.09062 -0.28403 0.09127 -0.28658 0.09219 -0.28866 C 0.09414 -0.29399 0.09596 -0.29676 0.09766 -0.30255 C 0.09818 -0.3044 0.0987 -0.30625 0.09922 -0.30811 C 0.09948 -0.3095 0.09961 -0.31112 0.1 -0.31227 C 0.10091 -0.31621 0.10208 -0.31968 0.10312 -0.32338 C 0.10364 -0.32524 0.1043 -0.32709 0.10469 -0.32894 C 0.10547 -0.33311 0.10638 -0.33727 0.10703 -0.34144 C 0.10755 -0.34468 0.10807 -0.34792 0.10859 -0.35116 C 0.10885 -0.35348 0.10872 -0.35625 0.10937 -0.35811 C 0.10976 -0.35973 0.11094 -0.35996 0.11172 -0.36088 C 0.11237 -0.37061 0.11224 -0.37292 0.11406 -0.38172 C 0.11445 -0.3838 0.1151 -0.38542 0.11562 -0.38727 C 0.11641 -0.39746 0.11823 -0.40764 0.11797 -0.41783 C 0.11771 -0.42755 0.11758 -0.4375 0.11719 -0.447 C 0.11706 -0.44954 0.11667 -0.45163 0.11641 -0.45394 C 0.11614 -0.45672 0.11588 -0.45973 0.11562 -0.46227 C 0.11458 -0.47107 0.11445 -0.4713 0.11328 -0.47755 C 0.11354 -0.48311 0.11107 -0.49237 0.11406 -0.49422 C 0.12083 -0.49885 0.12864 -0.49375 0.13594 -0.49283 C 0.14141 -0.49237 0.14687 -0.49051 0.15234 -0.49005 C 0.1901 -0.48704 0.17526 -0.48889 0.19687 -0.48588 C 0.25586 -0.48982 0.16719 -0.4845 0.29687 -0.48866 C 0.29792 -0.48889 0.29896 -0.49005 0.3 -0.49005 C 0.30625 -0.49144 0.3125 -0.4919 0.31875 -0.49283 C 0.33698 -0.50116 0.31771 -0.49283 0.36797 -0.497 C 0.37005 -0.49723 0.37695 -0.50116 0.37812 -0.50116 C 0.38542 -0.50232 0.39271 -0.50209 0.4 -0.50255 C 0.40859 -0.50163 0.41719 -0.50116 0.42578 -0.49977 C 0.42891 -0.49931 0.4319 -0.49769 0.43516 -0.497 C 0.44805 -0.49468 0.4375 -0.49653 0.45625 -0.49422 C 0.45989 -0.49399 0.46354 -0.49352 0.46719 -0.49283 C 0.46901 -0.4926 0.47083 -0.49167 0.47266 -0.49144 C 0.48437 -0.49075 0.49609 -0.49051 0.50781 -0.49005 C 0.52565 -0.48658 0.50482 -0.49005 0.54141 -0.49005 C 0.55989 -0.49005 0.57838 -0.48913 0.59687 -0.48866 C 0.60599 -0.48542 0.59414 -0.48959 0.60859 -0.48588 C 0.61172 -0.48519 0.61471 -0.48403 0.61797 -0.48311 L 0.62344 -0.48172 C 0.625 -0.48149 0.62656 -0.48079 0.62812 -0.48033 C 0.63021 -0.47987 0.63229 -0.4794 0.63437 -0.47894 C 0.63906 -0.47801 0.64375 -0.47732 0.64844 -0.47616 C 0.65156 -0.47547 0.65781 -0.47338 0.65781 -0.47338 C 0.65911 -0.472 0.66042 -0.47084 0.66172 -0.46922 C 0.66328 -0.4676 0.66458 -0.46482 0.66641 -0.46366 C 0.66862 -0.4625 0.66966 -0.46204 0.67187 -0.4595 C 0.67292 -0.45834 0.67383 -0.45672 0.675 -0.45533 C 0.67825 -0.45163 0.68164 -0.44769 0.68516 -0.44422 C 0.68971 -0.43982 0.69323 -0.43542 0.69844 -0.43311 C 0.70039 -0.43241 0.7026 -0.43218 0.70469 -0.43172 C 0.70625 -0.43079 0.71081 -0.42871 0.7125 -0.42616 C 0.71419 -0.42385 0.71523 -0.42014 0.71719 -0.41783 C 0.72226 -0.41181 0.71654 -0.41899 0.72187 -0.41088 C 0.72435 -0.40718 0.72591 -0.40579 0.72891 -0.40255 C 0.73177 -0.39491 0.72877 -0.40116 0.73437 -0.39561 C 0.73542 -0.39468 0.73633 -0.39283 0.7375 -0.39144 C 0.73815 -0.39051 0.73906 -0.38982 0.73984 -0.38866 C 0.74062 -0.3875 0.74127 -0.38588 0.74219 -0.3845 C 0.74284 -0.38357 0.74375 -0.38288 0.74453 -0.38172 C 0.74531 -0.38056 0.74596 -0.37894 0.74687 -0.37755 C 0.74805 -0.37616 0.74948 -0.375 0.75078 -0.37338 C 0.75234 -0.37176 0.75391 -0.36991 0.75547 -0.36783 C 0.75625 -0.36667 0.7569 -0.36505 0.75781 -0.36366 C 0.75846 -0.36274 0.75937 -0.36204 0.76016 -0.36088 C 0.76094 -0.35973 0.76159 -0.35788 0.7625 -0.35672 C 0.76419 -0.35463 0.76614 -0.35325 0.76797 -0.35116 C 0.77318 -0.34561 0.76732 -0.35163 0.77266 -0.34422 C 0.77305 -0.34375 0.77956 -0.33635 0.78047 -0.3345 C 0.78164 -0.33218 0.78359 -0.32616 0.78359 -0.32616 C 0.78268 -0.31551 0.78359 -0.31945 0.78203 -0.31366 L 0.78359 -0.31088 " pathEditMode="relative" ptsTypes="AAA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0.31088 L 0.78359 -0.31088 C 0.78151 -0.30903 0.77942 -0.30718 0.77734 -0.30533 C 0.77578 -0.3044 0.77265 -0.30255 0.77265 -0.30255 C 0.76953 -0.30301 0.76627 -0.30324 0.76328 -0.30394 C 0.76237 -0.30417 0.76172 -0.30509 0.76094 -0.30533 C 0.75937 -0.30602 0.75768 -0.30625 0.75625 -0.30671 C 0.75455 -0.30764 0.75312 -0.30857 0.75156 -0.30949 C 0.75078 -0.30996 0.74987 -0.31019 0.74922 -0.31088 L 0.74219 -0.31921 L 0.73984 -0.32199 C 0.73906 -0.32292 0.73828 -0.32431 0.7375 -0.32477 L 0.73515 -0.32616 C 0.73307 -0.32986 0.73086 -0.33426 0.72812 -0.33588 C 0.72734 -0.33634 0.72643 -0.33658 0.72578 -0.33727 C 0.72409 -0.33912 0.72265 -0.34097 0.72109 -0.34283 L 0.7164 -0.34838 C 0.71562 -0.34931 0.71484 -0.3507 0.71406 -0.35116 C 0.70885 -0.3544 0.70937 -0.35116 0.70937 -0.35671 L 0.70937 -0.35671 " pathEditMode="relative" ptsTypes="AAAAAAAAAAAAAAAAAA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3" name="Llamada de nube 2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onector curvado 8"/>
          <p:cNvCxnSpPr>
            <a:stCxn id="7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ágrima 9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Lágrima 10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3" name="Grupo 12"/>
          <p:cNvGrpSpPr/>
          <p:nvPr/>
        </p:nvGrpSpPr>
        <p:grpSpPr>
          <a:xfrm>
            <a:off x="10072525" y="2911400"/>
            <a:ext cx="394381" cy="434130"/>
            <a:chOff x="10072525" y="2911400"/>
            <a:chExt cx="394381" cy="43413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525" y="2911400"/>
              <a:ext cx="312513" cy="35157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9726" y="3051214"/>
              <a:ext cx="285750" cy="27146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156" y="3074067"/>
              <a:ext cx="285750" cy="271463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8087469" y="4246670"/>
            <a:ext cx="394381" cy="428883"/>
            <a:chOff x="8087469" y="4246670"/>
            <a:chExt cx="394381" cy="42888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469" y="4246670"/>
              <a:ext cx="312513" cy="351578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100" y="4404090"/>
              <a:ext cx="285750" cy="271463"/>
            </a:xfrm>
            <a:prstGeom prst="rect">
              <a:avLst/>
            </a:prstGeom>
          </p:spPr>
        </p:pic>
      </p:grpSp>
      <p:sp>
        <p:nvSpPr>
          <p:cNvPr id="20" name="CuadroTexto 19"/>
          <p:cNvSpPr txBox="1"/>
          <p:nvPr/>
        </p:nvSpPr>
        <p:spPr>
          <a:xfrm>
            <a:off x="5993849" y="1450024"/>
            <a:ext cx="569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En la aplicación móvil, cada agente recibe sus tareas pendientes, y puede acudir a la ubicación de cada una de ellas.</a:t>
            </a:r>
            <a:endParaRPr lang="es-ES" sz="1800" dirty="0"/>
          </a:p>
        </p:txBody>
      </p:sp>
      <p:pic>
        <p:nvPicPr>
          <p:cNvPr id="22" name="10 Imagen" descr="logoKramaGO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5190426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3.75E-6 -3.7037E-7 L 0.00234 -0.00092 C 0.00261 -0.00115 0.003 -0.00115 0.00339 -0.00139 C 0.00378 -0.00185 0.00404 -0.00231 0.00443 -0.00277 L 0.01094 -0.00602 L 0.00521 -0.04444 L -0.06953 -0.03333 L -0.07031 -0.04629 L -0.09609 -0.10092 L -0.0888 -0.10231 L -0.0888 -0.1023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4453 0.03797 C 0.04648 0.03797 0.04843 0.03797 0.05052 0.03843 C 0.05091 0.03843 0.05208 0.03935 0.05234 0.03982 C 0.05286 0.04028 0.05338 0.04097 0.0539 0.04167 C 0.05416 0.0419 0.05429 0.04236 0.05468 0.04259 C 0.05599 0.04329 0.0552 0.04259 0.05703 0.04491 C 0.05729 0.04514 0.05742 0.0456 0.05781 0.04584 C 0.05833 0.04607 0.05885 0.04607 0.05937 0.04676 L 0.06093 0.04861 C 0.06119 0.04884 0.06132 0.04931 0.06171 0.04954 L 0.06328 0.05047 C 0.06328 0.05093 0.06328 0.05139 0.06354 0.05185 C 0.06367 0.05209 0.06406 0.05209 0.06432 0.05232 C 0.06432 0.05232 0.06445 0.05255 0.06458 0.05278 L 0.07786 0.04815 " pathEditMode="relative" ptsTypes="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3" name="Llamada de nube 2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onector curvado 8"/>
          <p:cNvCxnSpPr>
            <a:stCxn id="7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ágrima 9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Lágrima 10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35" y="3179790"/>
            <a:ext cx="312513" cy="3515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993849" y="1450024"/>
            <a:ext cx="56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Cuando un agente realiza una tarea, rellena el formulario de trabajo, que se envía al sistema en tiempo real.</a:t>
            </a:r>
            <a:endParaRPr lang="es-ES" sz="1800" dirty="0"/>
          </a:p>
        </p:txBody>
      </p:sp>
      <p:sp>
        <p:nvSpPr>
          <p:cNvPr id="16" name="Pergamino vertical 15"/>
          <p:cNvSpPr/>
          <p:nvPr/>
        </p:nvSpPr>
        <p:spPr>
          <a:xfrm>
            <a:off x="10565987" y="2718375"/>
            <a:ext cx="517149" cy="57717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ergamino vertical 16"/>
          <p:cNvSpPr/>
          <p:nvPr/>
        </p:nvSpPr>
        <p:spPr>
          <a:xfrm>
            <a:off x="6529714" y="3087189"/>
            <a:ext cx="517149" cy="57717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36" y="3319604"/>
            <a:ext cx="285750" cy="27146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6" y="3342457"/>
            <a:ext cx="285750" cy="27146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88" y="3702562"/>
            <a:ext cx="285750" cy="27146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pic>
        <p:nvPicPr>
          <p:cNvPr id="25" name="10 Imagen" descr="logoKramaGO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14292073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-0.03333 -0.06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03698 -0.0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4" name="Llamada de nube 3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 curvado 9"/>
          <p:cNvCxnSpPr>
            <a:stCxn id="8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ágrima 10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Lágrima 12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35" y="3179790"/>
            <a:ext cx="312513" cy="3515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93849" y="1450024"/>
            <a:ext cx="569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Los formularios se envían en tiempo real al servidor de </a:t>
            </a:r>
            <a:r>
              <a:rPr lang="es-ES" sz="1600" dirty="0" err="1" smtClean="0"/>
              <a:t>Krama</a:t>
            </a:r>
            <a:r>
              <a:rPr lang="es-ES" sz="1600" dirty="0" smtClean="0"/>
              <a:t> GOT y las tareas quedan marcadas como realizadas. El servidor puede interactuar con otros sistemas </a:t>
            </a:r>
            <a:r>
              <a:rPr lang="es-ES" sz="1600" dirty="0" err="1" smtClean="0"/>
              <a:t>backend</a:t>
            </a:r>
            <a:r>
              <a:rPr lang="es-ES" sz="1600" dirty="0" smtClean="0"/>
              <a:t> utilizando la información recibida.</a:t>
            </a:r>
            <a:endParaRPr lang="es-ES" sz="16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10565987" y="2718375"/>
            <a:ext cx="517149" cy="577172"/>
            <a:chOff x="10565987" y="2718375"/>
            <a:chExt cx="517149" cy="577172"/>
          </a:xfrm>
        </p:grpSpPr>
        <p:sp>
          <p:nvSpPr>
            <p:cNvPr id="18" name="Pergamino vertical 17"/>
            <p:cNvSpPr/>
            <p:nvPr/>
          </p:nvSpPr>
          <p:spPr>
            <a:xfrm>
              <a:off x="10565987" y="2718375"/>
              <a:ext cx="517149" cy="577172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578" y="2901774"/>
              <a:ext cx="285750" cy="271463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66" y="3329757"/>
            <a:ext cx="285750" cy="27146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6529714" y="3087189"/>
            <a:ext cx="517149" cy="577172"/>
            <a:chOff x="6529714" y="3087189"/>
            <a:chExt cx="517149" cy="577172"/>
          </a:xfrm>
        </p:grpSpPr>
        <p:sp>
          <p:nvSpPr>
            <p:cNvPr id="22" name="Pergamino vertical 21"/>
            <p:cNvSpPr/>
            <p:nvPr/>
          </p:nvSpPr>
          <p:spPr>
            <a:xfrm>
              <a:off x="6529714" y="3087189"/>
              <a:ext cx="517149" cy="577172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57" y="3270147"/>
              <a:ext cx="285750" cy="271463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pic>
        <p:nvPicPr>
          <p:cNvPr id="26" name="10 Imagen" descr="logoKramaGO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600351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5E-6 -5.18519E-6 C -0.003 -0.00348 -0.00599 -0.00649 -0.00886 -0.00996 C -0.01446 -0.01667 -0.0073 -0.01158 -0.01446 -0.01575 C -0.02409 -0.03288 -0.01185 -0.01204 -0.02097 -0.0257 C -0.02461 -0.03102 -0.02357 -0.03172 -0.02761 -0.03542 C -0.03516 -0.04213 -0.02618 -0.03102 -0.03529 -0.04121 C -0.03829 -0.04445 -0.04349 -0.05325 -0.04636 -0.0551 L -0.04974 -0.05695 C -0.05079 -0.0588 -0.05196 -0.06065 -0.053 -0.06274 C -0.05378 -0.06459 -0.0543 -0.06713 -0.05521 -0.06876 C -0.05612 -0.07038 -0.05756 -0.07107 -0.05847 -0.07269 C -0.06342 -0.08126 -0.06316 -0.08681 -0.06954 -0.09422 C -0.07292 -0.09815 -0.07331 -0.09908 -0.07722 -0.10209 C -0.07826 -0.10278 -0.07956 -0.10301 -0.0806 -0.10394 C -0.08177 -0.1051 -0.08269 -0.10718 -0.08386 -0.10788 C -0.08568 -0.10903 -0.0875 -0.10903 -0.08933 -0.10996 C -0.09232 -0.11112 -0.09532 -0.11204 -0.09818 -0.11389 C -0.09935 -0.11436 -0.10039 -0.11505 -0.10157 -0.11575 C -0.10339 -0.1169 -0.10508 -0.11876 -0.10704 -0.11968 C -0.11055 -0.1213 -0.12331 -0.12292 -0.12579 -0.12362 C -0.13672 -0.12593 -0.12813 -0.12477 -0.13789 -0.12755 C -0.14089 -0.12825 -0.14375 -0.12871 -0.14675 -0.1294 C -0.14818 -0.12987 -0.14961 -0.13102 -0.15118 -0.13149 C -0.15547 -0.13288 -0.16433 -0.13542 -0.16433 -0.13542 C -0.17474 -0.14468 -0.16224 -0.13473 -0.18308 -0.14121 C -0.19779 -0.14584 -0.17435 -0.14584 -0.19414 -0.14908 L -0.20625 -0.15093 C -0.20769 -0.15163 -0.20912 -0.15255 -0.21068 -0.15301 C -0.21433 -0.15394 -0.2181 -0.15371 -0.22175 -0.15487 C -0.2237 -0.15556 -0.22539 -0.15764 -0.22722 -0.1588 C -0.22943 -0.16019 -0.23164 -0.16158 -0.23386 -0.16274 C -0.23607 -0.16413 -0.23816 -0.16644 -0.2405 -0.16667 L -0.25365 -0.16876 C -0.27136 -0.16644 -0.26394 -0.16667 -0.27579 -0.16667 L -0.27787 -0.17246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-1.48148E-6 C -0.00313 0.00278 -0.00612 0.00578 -0.00924 0.00833 C -0.01042 0.00926 -0.01172 0.00926 -0.01276 0.01041 C -0.01367 0.01134 -0.01419 0.01342 -0.0151 0.01435 C -0.01615 0.01551 -0.01745 0.01551 -0.01849 0.01643 C -0.02096 0.01898 -0.02292 0.02245 -0.02539 0.02477 C -0.02852 0.02754 -0.03138 0.03102 -0.03464 0.03287 C -0.03581 0.03356 -0.03711 0.03403 -0.03815 0.03495 C -0.04609 0.04213 -0.03659 0.0368 -0.04622 0.0412 C -0.05091 0.04953 -0.04596 0.04213 -0.05547 0.04722 C -0.06549 0.05278 -0.05534 0.05023 -0.06354 0.05347 C -0.06576 0.0544 -0.0681 0.05463 -0.07044 0.05555 C -0.07201 0.05602 -0.07357 0.05694 -0.07513 0.05764 C -0.07617 0.05903 -0.07734 0.06065 -0.07852 0.06157 C -0.07956 0.06273 -0.08086 0.06296 -0.08203 0.06365 C -0.08398 0.06504 -0.08581 0.0662 -0.08776 0.06782 C -0.08932 0.06898 -0.09076 0.07083 -0.09232 0.07199 C -0.09688 0.075 -0.10156 0.07801 -0.10625 0.08009 C -0.10781 0.08078 -0.10938 0.08125 -0.11081 0.08217 C -0.11276 0.08333 -0.11458 0.08518 -0.11667 0.08634 C -0.12096 0.08865 -0.12487 0.08842 -0.1293 0.09028 C -0.1457 0.09768 -0.12539 0.09213 -0.14544 0.09653 C -0.15078 0.0993 -0.15625 0.10162 -0.16159 0.10463 C -0.16393 0.10602 -0.16615 0.10764 -0.16849 0.10879 C -0.17161 0.11041 -0.17474 0.11111 -0.17773 0.11296 C -0.17891 0.11365 -0.18008 0.11458 -0.18125 0.11504 C -0.18763 0.11736 -0.19714 0.11828 -0.20313 0.11921 L -0.31393 0.11713 C -0.31823 0.1169 -0.3224 0.11458 -0.32656 0.11296 C -0.33411 0.10995 -0.33646 0.1074 -0.34388 0.10278 C -0.3474 0.10046 -0.35091 0.09884 -0.3543 0.09653 C -0.35664 0.0949 -0.35872 0.09166 -0.3612 0.09028 C -0.3638 0.08889 -0.36667 0.08912 -0.36927 0.08842 C -0.37161 0.08773 -0.37396 0.08703 -0.37617 0.08634 C -0.38008 0.08356 -0.38372 0.0794 -0.38776 0.07801 C -0.38932 0.07754 -0.39622 0.07523 -0.39818 0.07407 C -0.39974 0.07291 -0.40117 0.07106 -0.40273 0.0699 C -0.40508 0.06805 -0.40846 0.0669 -0.41081 0.06574 C -0.41237 0.06365 -0.41367 0.06111 -0.41549 0.05949 C -0.43008 0.04722 -0.42604 0.05139 -0.4362 0.04722 C -0.45169 0.04097 -0.43971 0.04398 -0.45924 0.0412 C -0.46081 0.03981 -0.4625 0.03865 -0.46393 0.03703 C -0.46484 0.03588 -0.46536 0.03403 -0.46628 0.03287 C -0.46732 0.03148 -0.46862 0.03032 -0.46966 0.02893 C -0.47786 0.01713 -0.46484 0.03333 -0.47552 0.0206 C -0.47617 0.01852 -0.47656 0.01574 -0.47773 0.01435 C -0.47904 0.01296 -0.48099 0.01365 -0.48242 0.0125 C -0.48411 0.01088 -0.48555 0.00856 -0.48698 0.00625 C -0.49063 0.00023 -0.49388 -0.0081 -0.49857 -0.01227 C -0.49961 -0.0132 -0.50091 -0.0132 -0.50195 -0.01435 C -0.50443 -0.01667 -0.50664 -0.01968 -0.50898 -0.02246 C -0.51003 -0.02385 -0.51107 -0.0257 -0.51237 -0.02662 L -0.51589 -0.02871 C -0.51914 -0.03449 -0.52161 -0.03982 -0.52617 -0.04306 C -0.52813 -0.04445 -0.53021 -0.04537 -0.53203 -0.04699 C -0.53398 -0.04885 -0.53581 -0.05139 -0.53776 -0.05324 C -0.53997 -0.05556 -0.54245 -0.05718 -0.54466 -0.05949 C -0.54596 -0.06065 -0.54688 -0.0625 -0.54818 -0.06343 C -0.55 -0.06505 -0.55208 -0.06597 -0.55391 -0.0676 C -0.55898 -0.07222 -0.55599 -0.07222 -0.56198 -0.07593 C -0.5638 -0.07685 -0.56589 -0.07685 -0.56771 -0.07778 C -0.56979 -0.07894 -0.57161 -0.08102 -0.57357 -0.08195 C -0.57539 -0.08287 -0.57747 -0.0831 -0.5793 -0.08403 C -0.58125 -0.08519 -0.58307 -0.08681 -0.58503 -0.0882 C -0.5862 -0.08889 -0.58737 -0.08959 -0.58854 -0.09028 C -0.5901 -0.09097 -0.59167 -0.09121 -0.5931 -0.09213 C -0.59479 -0.09329 -0.59622 -0.09514 -0.59779 -0.0963 C -0.59961 -0.09792 -0.60156 -0.09908 -0.60352 -0.10047 C -0.60469 -0.10255 -0.60573 -0.10463 -0.60703 -0.10648 C -0.60846 -0.1088 -0.61029 -0.11042 -0.61159 -0.11273 C -0.61576 -0.12014 -0.61172 -0.11898 -0.61628 -0.11898 L -0.61732 -0.12084 " pathEditMode="relative" ptsTypes="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4" name="Llamada de nube 3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 curvado 9"/>
          <p:cNvCxnSpPr>
            <a:stCxn id="8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ágrima 10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Lágrima 12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993849" y="1450024"/>
            <a:ext cx="56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Cuando un agente encuentra una situación que le impide realizar una tarea, genera una incidencia.</a:t>
            </a:r>
            <a:endParaRPr lang="es-ES" sz="18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11005935" y="3179790"/>
            <a:ext cx="381681" cy="421430"/>
            <a:chOff x="11005935" y="3179790"/>
            <a:chExt cx="381681" cy="42143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5935" y="3179790"/>
              <a:ext cx="312513" cy="351578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1866" y="3329757"/>
              <a:ext cx="285750" cy="271463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21" name="Pergamino vertical 20"/>
          <p:cNvSpPr/>
          <p:nvPr/>
        </p:nvSpPr>
        <p:spPr>
          <a:xfrm>
            <a:off x="8419190" y="2751415"/>
            <a:ext cx="517149" cy="57717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2" name="10 Imagen" descr="logoKramaG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378145"/>
      </p:ext>
    </p:extLst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6.25E-7 4.44444E-6 C -0.00378 -0.00093 -0.00768 -0.0007 -0.01133 -0.00232 C -0.01211 -0.00278 -0.01302 -0.00301 -0.0138 -0.00347 C -0.0151 -0.00417 -0.01628 -0.00509 -0.01758 -0.00579 C -0.02279 -0.0081 -0.02083 -0.00787 -0.02318 -0.00787 L -0.02448 -0.00903 L -0.08503 -0.05903 L -0.14883 -0.04699 L -0.17995 -0.01134 L -0.17995 -0.01134 L -0.17878 -0.00232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4" name="Llamada de nube 3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 curvado 9"/>
          <p:cNvCxnSpPr>
            <a:stCxn id="8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ágrima 10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Lágrima 12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993849" y="1450024"/>
            <a:ext cx="56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El informe de incidencia se envía al servidor y la tarea queda en estado “pendiente”</a:t>
            </a:r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42" y="3250050"/>
            <a:ext cx="312513" cy="3515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19" name="Pergamino vertical 18"/>
          <p:cNvSpPr/>
          <p:nvPr/>
        </p:nvSpPr>
        <p:spPr>
          <a:xfrm>
            <a:off x="8419190" y="2751415"/>
            <a:ext cx="517149" cy="57717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73" y="3400017"/>
            <a:ext cx="285750" cy="271463"/>
          </a:xfrm>
          <a:prstGeom prst="rect">
            <a:avLst/>
          </a:prstGeom>
        </p:spPr>
      </p:pic>
      <p:pic>
        <p:nvPicPr>
          <p:cNvPr id="21" name="10 Imagen" descr="logoKramaG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906743"/>
      </p:ext>
    </p:ext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7.40741E-7 L 0.00052 7.40741E-7 C -0.00157 -0.00093 -0.00391 -0.00093 -0.00573 -0.00232 C -0.00691 -0.00324 -0.00743 -0.00532 -0.00834 -0.00671 C -0.00912 -0.0081 -0.01003 -0.0088 -0.01081 -0.01019 C -0.01263 -0.01366 -0.01394 -0.01782 -0.01576 -0.0213 C -0.01641 -0.02222 -0.01706 -0.02338 -0.01771 -0.02454 C -0.01836 -0.02593 -0.01902 -0.02755 -0.01954 -0.02894 C -0.02045 -0.03125 -0.02097 -0.0338 -0.02201 -0.03565 L -0.02396 -0.03889 C -0.02409 -0.04005 -0.02422 -0.0412 -0.02448 -0.04236 C -0.02566 -0.04583 -0.02826 -0.04954 -0.02891 -0.05347 C -0.02982 -0.05787 -0.02917 -0.05579 -0.03073 -0.05995 C -0.03099 -0.06157 -0.03086 -0.0632 -0.03138 -0.06458 C -0.03178 -0.06528 -0.03295 -0.06458 -0.03334 -0.06551 C -0.03386 -0.06667 -0.03386 -0.06991 -0.03386 -0.06991 L -0.03386 -0.06991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4" name="Llamada de nube 3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 curvado 9"/>
          <p:cNvCxnSpPr>
            <a:stCxn id="8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ágrima 10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Lágrima 12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993849" y="1450024"/>
            <a:ext cx="56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El informe de incidencia se envía al servidor y la tarea queda en estado “pendiente”</a:t>
            </a:r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42" y="3250050"/>
            <a:ext cx="312513" cy="3515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880989" y="270452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s-ES" sz="3600" b="1" dirty="0">
              <a:solidFill>
                <a:srgbClr val="FF000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8419190" y="2751415"/>
            <a:ext cx="517149" cy="577172"/>
            <a:chOff x="8419190" y="2751415"/>
            <a:chExt cx="517149" cy="577172"/>
          </a:xfrm>
        </p:grpSpPr>
        <p:sp>
          <p:nvSpPr>
            <p:cNvPr id="21" name="Pergamino vertical 20"/>
            <p:cNvSpPr/>
            <p:nvPr/>
          </p:nvSpPr>
          <p:spPr>
            <a:xfrm>
              <a:off x="8419190" y="2751415"/>
              <a:ext cx="517149" cy="577172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 smtClean="0">
                  <a:solidFill>
                    <a:srgbClr val="FF0000"/>
                  </a:solidFill>
                </a:rPr>
                <a:t>!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282" y="2925755"/>
              <a:ext cx="285750" cy="271463"/>
            </a:xfrm>
            <a:prstGeom prst="rect">
              <a:avLst/>
            </a:prstGeom>
          </p:spPr>
        </p:pic>
      </p:grpSp>
      <p:pic>
        <p:nvPicPr>
          <p:cNvPr id="23" name="10 Imagen" descr="logoKramaG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561452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96296E-6 L 0.00013 2.96296E-6 C -0.00117 0.00254 -0.00221 0.00555 -0.00365 0.00787 C -0.00443 0.00879 -0.00534 0.00949 -0.00612 0.00995 C -0.01198 0.01389 -0.01432 0.01273 -0.02175 0.01342 C -0.02787 0.01389 -0.03386 0.01458 -0.03998 0.01458 L -0.44297 -0.1243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616345" y="2541201"/>
            <a:ext cx="6007390" cy="3685385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9867243" lon="1031530" rev="21090064"/>
            </a:camera>
            <a:lightRig rig="balanced" dir="t"/>
          </a:scene3d>
        </p:spPr>
      </p:pic>
      <p:sp>
        <p:nvSpPr>
          <p:cNvPr id="4" name="Llamada de nube 3"/>
          <p:cNvSpPr/>
          <p:nvPr/>
        </p:nvSpPr>
        <p:spPr>
          <a:xfrm>
            <a:off x="825500" y="1219200"/>
            <a:ext cx="4953000" cy="1993900"/>
          </a:xfrm>
          <a:prstGeom prst="cloudCallout">
            <a:avLst>
              <a:gd name="adj1" fmla="val -3654"/>
              <a:gd name="adj2" fmla="val 39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1645861"/>
            <a:ext cx="2546281" cy="1064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" y="3772766"/>
            <a:ext cx="1054532" cy="1136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13187" y="3372656"/>
            <a:ext cx="33917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de administración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 curvado 9"/>
          <p:cNvCxnSpPr>
            <a:stCxn id="8" idx="3"/>
          </p:cNvCxnSpPr>
          <p:nvPr/>
        </p:nvCxnSpPr>
        <p:spPr>
          <a:xfrm flipV="1">
            <a:off x="1785531" y="3006961"/>
            <a:ext cx="1197006" cy="133411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ágrima 10"/>
          <p:cNvSpPr/>
          <p:nvPr/>
        </p:nvSpPr>
        <p:spPr>
          <a:xfrm rot="8100000">
            <a:off x="8821603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00C53B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Lágrima 11"/>
          <p:cNvSpPr/>
          <p:nvPr/>
        </p:nvSpPr>
        <p:spPr>
          <a:xfrm rot="8100000">
            <a:off x="11020482" y="2906920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001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Lágrima 12"/>
          <p:cNvSpPr/>
          <p:nvPr/>
        </p:nvSpPr>
        <p:spPr>
          <a:xfrm rot="8100000">
            <a:off x="6970130" y="3216586"/>
            <a:ext cx="360538" cy="360538"/>
          </a:xfrm>
          <a:prstGeom prst="teardrop">
            <a:avLst>
              <a:gd name="adj" fmla="val 155304"/>
            </a:avLst>
          </a:prstGeom>
          <a:solidFill>
            <a:srgbClr val="FFD400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7" y="3545142"/>
            <a:ext cx="312513" cy="3515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993849" y="1450024"/>
            <a:ext cx="56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Desde la consola de administración se puede consultar el estado de las tareas, informes y estadísticas.</a:t>
            </a:r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42" y="3250050"/>
            <a:ext cx="312513" cy="3515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083136" y="272343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17067" y="30276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s-ES" sz="3600" b="1" dirty="0">
              <a:solidFill>
                <a:srgbClr val="00B050"/>
              </a:solidFill>
            </a:endParaRPr>
          </a:p>
        </p:txBody>
      </p:sp>
      <p:pic>
        <p:nvPicPr>
          <p:cNvPr id="26" name="10 Imagen" descr="logoKramaG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51159">
            <a:off x="3093079" y="2169056"/>
            <a:ext cx="1185709" cy="340499"/>
          </a:xfrm>
          <a:prstGeom prst="rect">
            <a:avLst/>
          </a:prstGeom>
          <a:scene3d>
            <a:camera prst="orthographicFront">
              <a:rot lat="21108447" lon="3773514" rev="20910298"/>
            </a:camera>
            <a:lightRig rig="threePt" dir="t"/>
          </a:scene3d>
        </p:spPr>
      </p:pic>
      <p:sp>
        <p:nvSpPr>
          <p:cNvPr id="25" name="CuadroTexto 24"/>
          <p:cNvSpPr txBox="1"/>
          <p:nvPr/>
        </p:nvSpPr>
        <p:spPr>
          <a:xfrm>
            <a:off x="8880989" y="270452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s-ES" sz="3600" b="1" dirty="0">
              <a:solidFill>
                <a:srgbClr val="FF000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995198" y="1836279"/>
            <a:ext cx="517149" cy="577172"/>
            <a:chOff x="3655338" y="3654752"/>
            <a:chExt cx="517149" cy="577172"/>
          </a:xfrm>
        </p:grpSpPr>
        <p:sp>
          <p:nvSpPr>
            <p:cNvPr id="21" name="Pergamino vertical 20"/>
            <p:cNvSpPr/>
            <p:nvPr/>
          </p:nvSpPr>
          <p:spPr>
            <a:xfrm>
              <a:off x="3655338" y="3654752"/>
              <a:ext cx="517149" cy="577172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608" y="3778996"/>
              <a:ext cx="342900" cy="325755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638" y="3801893"/>
              <a:ext cx="342900" cy="325755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142" y="3824790"/>
              <a:ext cx="342900" cy="325755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86" y="1808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0033"/>
      </p:ext>
    </p:extLst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2.08333E-7 3.7037E-6 C -0.00078 0.00347 -0.00169 0.00717 -0.00235 0.01088 C -0.003 0.01366 -0.00339 0.01643 -0.00391 0.01921 L -0.00547 0.02731 L -0.00703 0.03565 C -0.00729 0.03704 -0.00755 0.03842 -0.00781 0.03981 C -0.00807 0.04166 -0.00834 0.04329 -0.0086 0.04514 C -0.00886 0.04745 -0.00899 0.04977 -0.00938 0.05208 C -0.01042 0.05995 -0.0099 0.05231 -0.01094 0.0618 C -0.0112 0.06481 -0.01146 0.06805 -0.01172 0.07129 C -0.01198 0.075 -0.01211 0.0787 -0.0125 0.08241 C -0.01263 0.08379 -0.01302 0.08495 -0.01315 0.08657 C -0.0138 0.09097 -0.01393 0.09583 -0.01472 0.10023 C -0.01524 0.10301 -0.01602 0.10555 -0.01628 0.10833 C -0.0168 0.11296 -0.01706 0.11782 -0.01784 0.12222 C -0.0181 0.12361 -0.01849 0.125 -0.01862 0.12639 C -0.02018 0.13842 -0.01862 0.13055 -0.02018 0.14004 C -0.02097 0.14514 -0.0211 0.14375 -0.02175 0.14977 C -0.02201 0.15278 -0.02214 0.15625 -0.02253 0.15926 C -0.02292 0.16204 -0.0237 0.16481 -0.02409 0.16759 C -0.02643 0.18472 -0.02344 0.16342 -0.02565 0.17708 C -0.02591 0.17916 -0.02656 0.18449 -0.02709 0.1868 C -0.02761 0.18819 -0.02813 0.18958 -0.02865 0.19097 C -0.02917 0.19375 -0.0293 0.19676 -0.03021 0.19907 C -0.03073 0.20046 -0.03138 0.20185 -0.03177 0.20324 C -0.03242 0.20602 -0.03242 0.20903 -0.03334 0.21157 C -0.03386 0.21296 -0.03451 0.21412 -0.0349 0.21574 C -0.03529 0.2169 -0.03529 0.21852 -0.03568 0.21967 C -0.03607 0.22129 -0.03672 0.22245 -0.03724 0.22384 C -0.0375 0.22523 -0.0375 0.22685 -0.03802 0.22801 C -0.03854 0.22963 -0.03945 0.23079 -0.04024 0.23217 C -0.04219 0.24213 -0.04063 0.23842 -0.04414 0.24444 C -0.04597 0.2544 -0.04336 0.24236 -0.04727 0.25278 C -0.05026 0.26065 -0.04518 0.25347 -0.05039 0.25972 C -0.05534 0.27291 -0.04727 0.25254 -0.05495 0.26782 C -0.06159 0.28102 -0.05508 0.27245 -0.06042 0.27893 C -0.06289 0.28565 -0.06068 0.28102 -0.06511 0.28565 C -0.07175 0.29282 -0.06732 0.28981 -0.07201 0.29259 C -0.07565 0.29699 -0.07344 0.29491 -0.07891 0.29815 C -0.07969 0.29861 -0.0806 0.29861 -0.08125 0.29954 C -0.08425 0.30301 -0.08268 0.30162 -0.08594 0.3037 C -0.08959 0.30787 -0.08737 0.30579 -0.09284 0.30903 L -0.09518 0.31041 C -0.10182 0.31829 -0.09349 0.30879 -0.09987 0.31458 C -0.10716 0.32106 -0.09479 0.31296 -0.10677 0.32014 C -0.10677 0.32014 -0.11146 0.32291 -0.11146 0.32291 C -0.1207 0.32454 -0.11667 0.32338 -0.12383 0.32569 C -0.12669 0.32523 -0.12956 0.325 -0.13229 0.3243 C -0.13399 0.32361 -0.13542 0.32245 -0.13698 0.32153 C -0.13776 0.32106 -0.13854 0.32014 -0.13932 0.32014 C -0.15222 0.31852 -0.14649 0.31875 -0.15638 0.31875 L -0.15703 0.31736 " pathEditMode="relative" ptsTypes="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2.08333E-7 -1.48148E-6 C -0.003 0.01366 -0.0017 0.00718 -0.00391 0.01922 C -0.00417 0.02061 -0.0043 0.02199 -0.00469 0.02315 C -0.00677 0.02848 -0.00599 0.0257 -0.00703 0.03149 C -0.00729 0.03519 -0.00742 0.04236 -0.0086 0.04653 C -0.01068 0.05417 -0.00977 0.04723 -0.01094 0.05486 C -0.01302 0.06875 -0.01107 0.0625 -0.01472 0.0713 C -0.01498 0.07269 -0.01537 0.07408 -0.0155 0.07547 C -0.01589 0.07732 -0.01589 0.07917 -0.01628 0.08102 C -0.0194 0.09537 -0.01667 0.07778 -0.01862 0.0919 C -0.01888 0.10973 -0.01888 0.12778 -0.0194 0.14561 C -0.0194 0.14746 -0.01992 0.14908 -0.02019 0.15093 C -0.02045 0.15371 -0.02058 0.15649 -0.02097 0.15926 C -0.02136 0.16204 -0.02162 0.16505 -0.02253 0.1676 C -0.02357 0.17037 -0.025 0.17269 -0.02565 0.1757 C -0.0267 0.18149 -0.02591 0.17871 -0.02787 0.18403 C -0.02982 0.19445 -0.02722 0.18149 -0.03021 0.19213 C -0.0306 0.19352 -0.0306 0.19514 -0.03099 0.1963 C -0.0319 0.19931 -0.03347 0.20139 -0.03412 0.20463 C -0.03607 0.21505 -0.03347 0.20209 -0.03646 0.21297 C -0.03685 0.21412 -0.03685 0.21574 -0.03724 0.2169 C -0.03815 0.21991 -0.03972 0.22199 -0.04024 0.22524 C -0.0405 0.22662 -0.04076 0.22801 -0.04102 0.2294 C -0.04219 0.23311 -0.04323 0.23449 -0.04492 0.2375 C -0.04545 0.24028 -0.04584 0.24399 -0.04727 0.24584 C -0.04792 0.24676 -0.04883 0.24676 -0.04961 0.24723 C -0.04987 0.24861 -0.04987 0.25024 -0.05039 0.25139 C -0.05091 0.25255 -0.05196 0.25301 -0.05261 0.25417 C -0.05352 0.25533 -0.05417 0.25695 -0.05495 0.25811 C -0.05573 0.25926 -0.05664 0.25996 -0.05729 0.26088 C -0.05899 0.26343 -0.06042 0.26644 -0.06198 0.26922 C -0.06276 0.27061 -0.06328 0.27269 -0.06433 0.27338 L -0.06654 0.27477 C -0.0694 0.28218 -0.06654 0.27593 -0.07045 0.28149 C -0.07435 0.28727 -0.07097 0.28473 -0.07513 0.28704 C -0.0767 0.28889 -0.07839 0.29028 -0.07969 0.2926 C -0.08269 0.29769 -0.08099 0.29607 -0.08438 0.29815 C -0.08516 0.29885 -0.08581 0.3 -0.08672 0.3007 C -0.0905 0.30371 -0.09141 0.30324 -0.09519 0.30486 C -0.09727 0.30579 -0.09935 0.30695 -0.10144 0.30764 C -0.10274 0.30811 -0.10404 0.30857 -0.10521 0.30903 C -0.11003 0.31111 -0.10482 0.31019 -0.11146 0.31181 C -0.11381 0.31227 -0.11615 0.3125 -0.11836 0.3132 C -0.11992 0.31343 -0.12149 0.31436 -0.12305 0.31459 C -0.13282 0.31482 -0.14271 0.31459 -0.15248 0.31459 L -0.15703 0.31042 " pathEditMode="relative" ptsTypes="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288021" y="1658996"/>
            <a:ext cx="5280587" cy="366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" sz="3200" b="1" dirty="0">
                <a:solidFill>
                  <a:srgbClr val="0192FF"/>
                </a:solidFill>
              </a:rPr>
              <a:t>CONTENIDO</a:t>
            </a: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Sobre KRAMA</a:t>
            </a: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Qué es </a:t>
            </a:r>
            <a:r>
              <a:rPr lang="es-ES" sz="2667" dirty="0" err="1">
                <a:solidFill>
                  <a:srgbClr val="404040"/>
                </a:solidFill>
              </a:rPr>
              <a:t>Krama</a:t>
            </a:r>
            <a:r>
              <a:rPr lang="es-ES" sz="2667" dirty="0">
                <a:solidFill>
                  <a:srgbClr val="404040"/>
                </a:solidFill>
              </a:rPr>
              <a:t> GOT</a:t>
            </a: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Beneficios para la empresa</a:t>
            </a: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Cómo funciona</a:t>
            </a: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 smtClean="0">
                <a:solidFill>
                  <a:srgbClr val="404040"/>
                </a:solidFill>
              </a:rPr>
              <a:t>Con tecnología IBM</a:t>
            </a:r>
            <a:endParaRPr lang="es-ES" sz="2667" dirty="0">
              <a:solidFill>
                <a:srgbClr val="404040"/>
              </a:solidFill>
            </a:endParaRPr>
          </a:p>
          <a:p>
            <a:pPr marL="457189" indent="-457189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Precios</a:t>
            </a:r>
          </a:p>
        </p:txBody>
      </p:sp>
      <p:pic>
        <p:nvPicPr>
          <p:cNvPr id="16" name="Picture 6" descr="U:\Banco de Imagenes\Krama GOT\iStock_000020526624Sma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7541" y="1412776"/>
            <a:ext cx="4722912" cy="4722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características</a:t>
            </a:r>
            <a:endParaRPr lang="es-ES" dirty="0"/>
          </a:p>
        </p:txBody>
      </p:sp>
      <p:sp>
        <p:nvSpPr>
          <p:cNvPr id="3" name="Marcador de contenido 6"/>
          <p:cNvSpPr txBox="1">
            <a:spLocks/>
          </p:cNvSpPr>
          <p:nvPr/>
        </p:nvSpPr>
        <p:spPr>
          <a:xfrm>
            <a:off x="3208867" y="1988840"/>
            <a:ext cx="5877498" cy="40899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2400" b="1" dirty="0" smtClean="0">
                <a:solidFill>
                  <a:srgbClr val="404040"/>
                </a:solidFill>
              </a:rPr>
              <a:t>Mensajería instantánea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solidFill>
                  <a:srgbClr val="404040"/>
                </a:solidFill>
              </a:rPr>
              <a:t>Funcionamiento offline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solidFill>
                  <a:srgbClr val="404040"/>
                </a:solidFill>
              </a:rPr>
              <a:t>Inventario de materiales</a:t>
            </a:r>
          </a:p>
          <a:p>
            <a:pPr>
              <a:lnSpc>
                <a:spcPct val="120000"/>
              </a:lnSpc>
            </a:pPr>
            <a:r>
              <a:rPr lang="es-ES" sz="2400" b="1" dirty="0" err="1" smtClean="0">
                <a:solidFill>
                  <a:srgbClr val="404040"/>
                </a:solidFill>
              </a:rPr>
              <a:t>Geoposicionamiento</a:t>
            </a:r>
            <a:r>
              <a:rPr lang="es-ES" sz="2400" b="1" dirty="0" smtClean="0">
                <a:solidFill>
                  <a:srgbClr val="404040"/>
                </a:solidFill>
              </a:rPr>
              <a:t> (opcional)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solidFill>
                  <a:srgbClr val="404040"/>
                </a:solidFill>
              </a:rPr>
              <a:t>Multiplataforma: Android, iOS y Windows </a:t>
            </a:r>
            <a:r>
              <a:rPr lang="es-ES" sz="2400" b="1" dirty="0" err="1" smtClean="0">
                <a:solidFill>
                  <a:srgbClr val="404040"/>
                </a:solidFill>
              </a:rPr>
              <a:t>Phone</a:t>
            </a:r>
            <a:endParaRPr lang="es-ES" sz="2400" b="1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ES" sz="3600" b="1" dirty="0" smtClean="0">
                <a:solidFill>
                  <a:srgbClr val="0070C0"/>
                </a:solidFill>
              </a:rPr>
              <a:t>En constante evolución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s-ES" sz="2400" dirty="0" smtClean="0">
                <a:solidFill>
                  <a:srgbClr val="404040"/>
                </a:solidFill>
              </a:rPr>
              <a:t>Disponemos de un equipo de desarrollo trabajando constantemente en mejoras y nuevas funcionalidades de </a:t>
            </a:r>
            <a:r>
              <a:rPr lang="es-ES" sz="2400" dirty="0" err="1" smtClean="0">
                <a:solidFill>
                  <a:srgbClr val="404040"/>
                </a:solidFill>
              </a:rPr>
              <a:t>Krama</a:t>
            </a:r>
            <a:r>
              <a:rPr lang="es-ES" sz="2400" dirty="0" smtClean="0">
                <a:solidFill>
                  <a:srgbClr val="404040"/>
                </a:solidFill>
              </a:rPr>
              <a:t> GOT, incluyendo solicitudes de clientes.</a:t>
            </a:r>
            <a:endParaRPr lang="es-ES" sz="2400" b="1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endParaRPr lang="es-ES" sz="2400" dirty="0"/>
          </a:p>
        </p:txBody>
      </p:sp>
      <p:pic>
        <p:nvPicPr>
          <p:cNvPr id="4" name="11 Imagen" descr="trabaj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03" y="1700808"/>
            <a:ext cx="1987044" cy="3095203"/>
          </a:xfrm>
          <a:prstGeom prst="rect">
            <a:avLst/>
          </a:prstGeom>
        </p:spPr>
      </p:pic>
      <p:pic>
        <p:nvPicPr>
          <p:cNvPr id="5" name="13 Imagen" descr="trabaj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3479" y="2852936"/>
            <a:ext cx="2387150" cy="28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6231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1" y="1454903"/>
            <a:ext cx="4560552" cy="2565311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674781" y="3429895"/>
            <a:ext cx="4206312" cy="2429991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i="1" smtClean="0">
                <a:solidFill>
                  <a:schemeClr val="tx2"/>
                </a:solidFill>
              </a:rPr>
              <a:t>IBM Worklight proporciona una plataforma de aplicaciones móviles abierta, exhaustiva y avanzada para smartphones y tablets. Permite la creación de potentes aplicaciones multiplataforma sin utilizar la conversión de códigos, intérpretes propietarios o lenguajes de script impopulares.</a:t>
            </a:r>
            <a:endParaRPr lang="es-ES" sz="18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7006787"/>
              </p:ext>
            </p:extLst>
          </p:nvPr>
        </p:nvGraphicFramePr>
        <p:xfrm>
          <a:off x="5653823" y="2454033"/>
          <a:ext cx="6272013" cy="327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tecnología IBM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380620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1695103"/>
            <a:ext cx="3744416" cy="17276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Complemente </a:t>
            </a:r>
            <a:r>
              <a:rPr lang="es-ES" dirty="0" err="1" smtClean="0"/>
              <a:t>Krama</a:t>
            </a:r>
            <a:r>
              <a:rPr lang="es-ES" dirty="0" smtClean="0"/>
              <a:t> GOT con MaaS360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68" y="3645024"/>
            <a:ext cx="4203384" cy="2232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59896" y="1772816"/>
            <a:ext cx="67687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Administración </a:t>
            </a:r>
            <a:r>
              <a:rPr lang="es-ES" sz="2000" dirty="0" smtClean="0">
                <a:solidFill>
                  <a:srgbClr val="0070C0"/>
                </a:solidFill>
              </a:rPr>
              <a:t>de </a:t>
            </a:r>
            <a:r>
              <a:rPr lang="es-ES" sz="2000" dirty="0">
                <a:solidFill>
                  <a:srgbClr val="0070C0"/>
                </a:solidFill>
              </a:rPr>
              <a:t>dispositivos </a:t>
            </a:r>
            <a:r>
              <a:rPr lang="es-ES" sz="2000" dirty="0" smtClean="0">
                <a:solidFill>
                  <a:srgbClr val="0070C0"/>
                </a:solidFill>
              </a:rPr>
              <a:t>móviles (MDM)</a:t>
            </a:r>
            <a:endParaRPr lang="es-ES" sz="2000" dirty="0">
              <a:solidFill>
                <a:srgbClr val="0070C0"/>
              </a:solidFill>
            </a:endParaRPr>
          </a:p>
          <a:p>
            <a:r>
              <a:rPr lang="es-ES" sz="1800" dirty="0">
                <a:solidFill>
                  <a:srgbClr val="404040"/>
                </a:solidFill>
              </a:rPr>
              <a:t>MaaS360 es </a:t>
            </a:r>
            <a:r>
              <a:rPr lang="es-ES" sz="1800" dirty="0" smtClean="0">
                <a:solidFill>
                  <a:srgbClr val="404040"/>
                </a:solidFill>
              </a:rPr>
              <a:t>solución </a:t>
            </a:r>
            <a:r>
              <a:rPr lang="es-ES" sz="1800" dirty="0" err="1" smtClean="0">
                <a:solidFill>
                  <a:srgbClr val="404040"/>
                </a:solidFill>
              </a:rPr>
              <a:t>SaaS</a:t>
            </a:r>
            <a:r>
              <a:rPr lang="es-ES" sz="1800" dirty="0" smtClean="0">
                <a:solidFill>
                  <a:srgbClr val="404040"/>
                </a:solidFill>
              </a:rPr>
              <a:t> para </a:t>
            </a:r>
            <a:r>
              <a:rPr lang="es-ES" sz="1800" dirty="0">
                <a:solidFill>
                  <a:srgbClr val="404040"/>
                </a:solidFill>
              </a:rPr>
              <a:t>la completa administración de </a:t>
            </a:r>
            <a:r>
              <a:rPr lang="es-ES" sz="1800" dirty="0" smtClean="0">
                <a:solidFill>
                  <a:srgbClr val="404040"/>
                </a:solidFill>
              </a:rPr>
              <a:t>los dispositivos móviles de su empresa.</a:t>
            </a:r>
          </a:p>
          <a:p>
            <a:endParaRPr lang="es-ES" sz="1800" dirty="0">
              <a:solidFill>
                <a:srgbClr val="40404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404040"/>
                </a:solidFill>
              </a:rPr>
              <a:t>Localización, bloqueo y borrado (completo y selectivo) remotos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404040"/>
                </a:solidFill>
              </a:rPr>
              <a:t>Detección de </a:t>
            </a:r>
            <a:r>
              <a:rPr lang="es-ES" sz="1800" dirty="0" err="1">
                <a:solidFill>
                  <a:srgbClr val="404040"/>
                </a:solidFill>
              </a:rPr>
              <a:t>jailbreak</a:t>
            </a:r>
            <a:r>
              <a:rPr lang="es-ES" sz="1800" dirty="0">
                <a:solidFill>
                  <a:srgbClr val="404040"/>
                </a:solidFill>
              </a:rPr>
              <a:t> y </a:t>
            </a:r>
            <a:r>
              <a:rPr lang="es-ES" sz="1800" dirty="0" err="1">
                <a:solidFill>
                  <a:srgbClr val="404040"/>
                </a:solidFill>
              </a:rPr>
              <a:t>rooteado</a:t>
            </a:r>
            <a:endParaRPr lang="es-ES" sz="1800" dirty="0">
              <a:solidFill>
                <a:srgbClr val="40404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Controles de acceso al correo electrónico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Integración </a:t>
            </a:r>
            <a:r>
              <a:rPr lang="es-ES" sz="1800" dirty="0">
                <a:solidFill>
                  <a:srgbClr val="404040"/>
                </a:solidFill>
              </a:rPr>
              <a:t>del directorio corporativo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Administración </a:t>
            </a:r>
            <a:r>
              <a:rPr lang="es-ES" sz="1800" dirty="0">
                <a:solidFill>
                  <a:srgbClr val="404040"/>
                </a:solidFill>
              </a:rPr>
              <a:t>de certificados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404040"/>
                </a:solidFill>
              </a:rPr>
              <a:t>Registro remoto de SMS, correo electrónico o URL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404040"/>
                </a:solidFill>
              </a:rPr>
              <a:t>Aplicación de código de acceso y cifrado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404040"/>
                </a:solidFill>
              </a:rPr>
              <a:t>Perfiles de correo electrónico, VPN y </a:t>
            </a:r>
            <a:r>
              <a:rPr lang="es-ES" sz="1800" dirty="0" err="1">
                <a:solidFill>
                  <a:srgbClr val="404040"/>
                </a:solidFill>
              </a:rPr>
              <a:t>Wi</a:t>
            </a:r>
            <a:r>
              <a:rPr lang="es-ES" sz="1800" dirty="0">
                <a:solidFill>
                  <a:srgbClr val="404040"/>
                </a:solidFill>
              </a:rPr>
              <a:t>-Fi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Administración </a:t>
            </a:r>
            <a:r>
              <a:rPr lang="es-ES" sz="1800" dirty="0">
                <a:solidFill>
                  <a:srgbClr val="404040"/>
                </a:solidFill>
              </a:rPr>
              <a:t>y distribución de </a:t>
            </a:r>
            <a:r>
              <a:rPr lang="es-ES" sz="1800" dirty="0" smtClean="0">
                <a:solidFill>
                  <a:srgbClr val="404040"/>
                </a:solidFill>
              </a:rPr>
              <a:t>aplicaciones</a:t>
            </a:r>
            <a:endParaRPr lang="es-ES" sz="1800" dirty="0">
              <a:solidFill>
                <a:srgbClr val="40404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Intercambio </a:t>
            </a:r>
            <a:r>
              <a:rPr lang="es-ES" sz="1800" dirty="0">
                <a:solidFill>
                  <a:srgbClr val="404040"/>
                </a:solidFill>
              </a:rPr>
              <a:t>seguro de </a:t>
            </a:r>
            <a:r>
              <a:rPr lang="es-ES" sz="1800" dirty="0" smtClean="0">
                <a:solidFill>
                  <a:srgbClr val="404040"/>
                </a:solidFill>
              </a:rPr>
              <a:t>documentos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rgbClr val="404040"/>
                </a:solidFill>
              </a:rPr>
              <a:t>Administración de gastos móviles</a:t>
            </a:r>
            <a:endParaRPr lang="es-E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0900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Precios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21405"/>
              </p:ext>
            </p:extLst>
          </p:nvPr>
        </p:nvGraphicFramePr>
        <p:xfrm>
          <a:off x="486812" y="1832113"/>
          <a:ext cx="4521760" cy="370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880"/>
                <a:gridCol w="2260880"/>
              </a:tblGrid>
              <a:tr h="964387">
                <a:tc>
                  <a:txBody>
                    <a:bodyPr/>
                    <a:lstStyle/>
                    <a:p>
                      <a:r>
                        <a:rPr lang="es-ES" sz="2400" dirty="0"/>
                        <a:t>Usuarios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Coste mensual por usuario (€)</a:t>
                      </a:r>
                    </a:p>
                  </a:txBody>
                  <a:tcPr anchor="ctr"/>
                </a:tc>
              </a:tr>
              <a:tr h="551192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De 1 a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30,00</a:t>
                      </a:r>
                      <a:endParaRPr lang="es-ES" sz="2400" dirty="0"/>
                    </a:p>
                  </a:txBody>
                  <a:tcPr anchor="ctr"/>
                </a:tc>
              </a:tr>
              <a:tr h="551192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De 5 a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27,50</a:t>
                      </a:r>
                      <a:endParaRPr lang="es-ES" sz="2400" dirty="0"/>
                    </a:p>
                  </a:txBody>
                  <a:tcPr anchor="ctr"/>
                </a:tc>
              </a:tr>
              <a:tr h="551192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De 10 a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25,00</a:t>
                      </a:r>
                      <a:endParaRPr lang="es-ES" sz="2400" dirty="0"/>
                    </a:p>
                  </a:txBody>
                  <a:tcPr anchor="ctr"/>
                </a:tc>
              </a:tr>
              <a:tr h="551192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De 20 a 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22,50</a:t>
                      </a:r>
                      <a:endParaRPr lang="es-ES" sz="2400" dirty="0"/>
                    </a:p>
                  </a:txBody>
                  <a:tcPr anchor="ctr"/>
                </a:tc>
              </a:tr>
              <a:tr h="535771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40 o más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20,00</a:t>
                      </a:r>
                      <a:endParaRPr lang="es-E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735960" y="1772816"/>
            <a:ext cx="5757333" cy="391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Ahorre desde el primer momento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inversión inicial y a un precio extraordinariamente bajo.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Krama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va a hacer que su empresa ahorre dinero desde el primer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ningún compromiso 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permanencia. Puede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dejar de usar el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cualquier momento sin penalización económica de ningún tipo.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31551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2257083" y="3607546"/>
            <a:ext cx="5510465" cy="679995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3600" b="1" dirty="0" smtClean="0">
                <a:solidFill>
                  <a:srgbClr val="0192FF"/>
                </a:solidFill>
                <a:hlinkClick r:id="rId2"/>
              </a:rPr>
              <a:t>http://www.kramagot.com</a:t>
            </a:r>
            <a:endParaRPr lang="es-ES" sz="3600" b="1" dirty="0" smtClean="0">
              <a:solidFill>
                <a:srgbClr val="0192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es-ES" sz="3600" b="1" dirty="0" smtClean="0">
                <a:solidFill>
                  <a:srgbClr val="0192FF"/>
                </a:solidFill>
              </a:rPr>
              <a:t>info@krama.es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35560" y="1412776"/>
            <a:ext cx="786747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600" b="1" dirty="0" smtClean="0">
                <a:solidFill>
                  <a:schemeClr val="accent3">
                    <a:lumMod val="75000"/>
                  </a:schemeClr>
                </a:solidFill>
              </a:rPr>
              <a:t>Más info</a:t>
            </a:r>
            <a:endParaRPr lang="es-ES" sz="1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873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Sobre KRAMA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09600" y="1771498"/>
            <a:ext cx="10972800" cy="6973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404040"/>
                </a:solidFill>
                <a:latin typeface="Brush Script MT" panose="03060802040406070304" pitchFamily="66" charset="0"/>
              </a:rPr>
              <a:t>Más de 14 años desarrollando con IBM </a:t>
            </a:r>
            <a:r>
              <a:rPr lang="es-ES" dirty="0" err="1" smtClean="0">
                <a:solidFill>
                  <a:srgbClr val="404040"/>
                </a:solidFill>
                <a:latin typeface="Brush Script MT" panose="03060802040406070304" pitchFamily="66" charset="0"/>
              </a:rPr>
              <a:t>Websphere</a:t>
            </a:r>
            <a:r>
              <a:rPr lang="es-ES" dirty="0" smtClean="0">
                <a:solidFill>
                  <a:srgbClr val="404040"/>
                </a:solidFill>
                <a:latin typeface="Brush Script MT" panose="03060802040406070304" pitchFamily="66" charset="0"/>
              </a:rPr>
              <a:t> software</a:t>
            </a:r>
            <a:endParaRPr lang="es-ES" dirty="0">
              <a:solidFill>
                <a:srgbClr val="404040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Marcador de contenido 6"/>
          <p:cNvSpPr txBox="1">
            <a:spLocks/>
          </p:cNvSpPr>
          <p:nvPr/>
        </p:nvSpPr>
        <p:spPr>
          <a:xfrm>
            <a:off x="552760" y="2636130"/>
            <a:ext cx="3725624" cy="328914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667" b="1" dirty="0">
                <a:solidFill>
                  <a:srgbClr val="013D68"/>
                </a:solidFill>
              </a:rPr>
              <a:t>Servicios</a:t>
            </a:r>
          </a:p>
          <a:p>
            <a:pPr marL="476239" indent="-476239" defTabSz="1439964">
              <a:lnSpc>
                <a:spcPct val="100000"/>
              </a:lnSpc>
              <a:buBlip>
                <a:blip r:embed="rId2"/>
              </a:buBlip>
            </a:pPr>
            <a:r>
              <a:rPr lang="es-ES" sz="2133" dirty="0">
                <a:solidFill>
                  <a:srgbClr val="404040"/>
                </a:solidFill>
              </a:rPr>
              <a:t>Desarrollo J2EE a medida</a:t>
            </a:r>
          </a:p>
          <a:p>
            <a:pPr marL="476239" indent="-476239" defTabSz="1439964">
              <a:lnSpc>
                <a:spcPct val="100000"/>
              </a:lnSpc>
              <a:buBlip>
                <a:blip r:embed="rId2"/>
              </a:buBlip>
            </a:pPr>
            <a:r>
              <a:rPr lang="es-ES" sz="2133" dirty="0">
                <a:solidFill>
                  <a:srgbClr val="404040"/>
                </a:solidFill>
              </a:rPr>
              <a:t>Aplicaciones móviles</a:t>
            </a:r>
          </a:p>
          <a:p>
            <a:pPr marL="476239" indent="-476239" defTabSz="1439964">
              <a:lnSpc>
                <a:spcPct val="100000"/>
              </a:lnSpc>
              <a:buBlip>
                <a:blip r:embed="rId2"/>
              </a:buBlip>
            </a:pPr>
            <a:r>
              <a:rPr lang="es-ES" sz="2133" dirty="0">
                <a:solidFill>
                  <a:srgbClr val="404040"/>
                </a:solidFill>
              </a:rPr>
              <a:t>Selección de personal</a:t>
            </a:r>
          </a:p>
          <a:p>
            <a:pPr marL="476239" indent="-476239" defTabSz="1439964">
              <a:lnSpc>
                <a:spcPct val="100000"/>
              </a:lnSpc>
              <a:buBlip>
                <a:blip r:embed="rId2"/>
              </a:buBlip>
            </a:pPr>
            <a:r>
              <a:rPr lang="es-ES" sz="2133" dirty="0" err="1">
                <a:solidFill>
                  <a:srgbClr val="404040"/>
                </a:solidFill>
              </a:rPr>
              <a:t>Outsourcing</a:t>
            </a:r>
            <a:endParaRPr lang="es-ES" sz="2133" dirty="0">
              <a:solidFill>
                <a:srgbClr val="404040"/>
              </a:solidFill>
            </a:endParaRPr>
          </a:p>
        </p:txBody>
      </p:sp>
      <p:sp>
        <p:nvSpPr>
          <p:cNvPr id="10" name="Marcador de contenido 3"/>
          <p:cNvSpPr txBox="1">
            <a:spLocks/>
          </p:cNvSpPr>
          <p:nvPr/>
        </p:nvSpPr>
        <p:spPr>
          <a:xfrm>
            <a:off x="7717946" y="2636129"/>
            <a:ext cx="4474055" cy="299232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2667" b="1" dirty="0">
                <a:solidFill>
                  <a:srgbClr val="013D68"/>
                </a:solidFill>
              </a:rPr>
              <a:t>Productos</a:t>
            </a:r>
          </a:p>
          <a:p>
            <a:pPr marL="476239" indent="-476239" defTabSz="1439964">
              <a:lnSpc>
                <a:spcPct val="120000"/>
              </a:lnSpc>
              <a:buBlip>
                <a:blip r:embed="rId2"/>
              </a:buBlip>
            </a:pPr>
            <a:r>
              <a:rPr lang="es-ES" sz="1867" dirty="0" err="1"/>
              <a:t>Krama</a:t>
            </a:r>
            <a:r>
              <a:rPr lang="es-ES" sz="1867" dirty="0"/>
              <a:t> GOT (www.kramagot.com)</a:t>
            </a:r>
          </a:p>
          <a:p>
            <a:pPr marL="476239" indent="-476239" defTabSz="1439964">
              <a:lnSpc>
                <a:spcPct val="120000"/>
              </a:lnSpc>
              <a:buBlip>
                <a:blip r:embed="rId2"/>
              </a:buBlip>
            </a:pPr>
            <a:r>
              <a:rPr lang="es-ES" sz="1867" dirty="0" err="1"/>
              <a:t>Krama</a:t>
            </a:r>
            <a:r>
              <a:rPr lang="es-ES" sz="1867" dirty="0"/>
              <a:t> </a:t>
            </a:r>
            <a:r>
              <a:rPr lang="es-ES" sz="1867" dirty="0" smtClean="0"/>
              <a:t>Shops </a:t>
            </a:r>
            <a:r>
              <a:rPr lang="es-ES" sz="1867" dirty="0"/>
              <a:t>(</a:t>
            </a:r>
            <a:r>
              <a:rPr lang="es-ES" sz="1867" dirty="0" smtClean="0"/>
              <a:t>www.kramashops.com</a:t>
            </a:r>
            <a:r>
              <a:rPr lang="es-ES" sz="1867" dirty="0"/>
              <a:t>)</a:t>
            </a:r>
          </a:p>
          <a:p>
            <a:pPr marL="476239" indent="-476239" defTabSz="1439964">
              <a:lnSpc>
                <a:spcPct val="120000"/>
              </a:lnSpc>
              <a:buBlip>
                <a:blip r:embed="rId2"/>
              </a:buBlip>
            </a:pPr>
            <a:r>
              <a:rPr lang="es-ES" sz="1867" dirty="0" err="1" smtClean="0"/>
              <a:t>Krama</a:t>
            </a:r>
            <a:r>
              <a:rPr lang="es-ES" sz="1867" dirty="0" smtClean="0"/>
              <a:t> </a:t>
            </a:r>
            <a:r>
              <a:rPr lang="es-ES" sz="1867" dirty="0"/>
              <a:t>ADGI (Analizador de Datos y Generador de Informes)</a:t>
            </a:r>
          </a:p>
          <a:p>
            <a:pPr marL="476239" indent="-476239" defTabSz="1439964">
              <a:lnSpc>
                <a:spcPct val="120000"/>
              </a:lnSpc>
              <a:buBlip>
                <a:blip r:embed="rId2"/>
              </a:buBlip>
            </a:pPr>
            <a:r>
              <a:rPr lang="es-ES" sz="1867" dirty="0" err="1"/>
              <a:t>Krama</a:t>
            </a:r>
            <a:r>
              <a:rPr lang="es-ES" sz="1867" dirty="0"/>
              <a:t> CMS (Content Management </a:t>
            </a:r>
            <a:r>
              <a:rPr lang="es-ES" sz="1867" dirty="0" err="1"/>
              <a:t>System</a:t>
            </a:r>
            <a:r>
              <a:rPr lang="es-ES" sz="1867" dirty="0"/>
              <a:t>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38" y="2636130"/>
            <a:ext cx="2992325" cy="29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2343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6" y="1844824"/>
            <a:ext cx="5561578" cy="34279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Krama</a:t>
            </a:r>
            <a:r>
              <a:rPr lang="es-ES" dirty="0" smtClean="0"/>
              <a:t> GOT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88021" y="1700808"/>
            <a:ext cx="5599867" cy="358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s-ES" sz="2667" dirty="0" err="1">
                <a:solidFill>
                  <a:srgbClr val="404040"/>
                </a:solidFill>
              </a:rPr>
              <a:t>Krama</a:t>
            </a:r>
            <a:r>
              <a:rPr lang="es-ES" sz="2667" dirty="0">
                <a:solidFill>
                  <a:srgbClr val="404040"/>
                </a:solidFill>
              </a:rPr>
              <a:t> GOT es un servicio de tecnología web y móvil que maximiza la </a:t>
            </a:r>
            <a:r>
              <a:rPr lang="es-ES" sz="2667" b="1" dirty="0">
                <a:solidFill>
                  <a:srgbClr val="404040"/>
                </a:solidFill>
              </a:rPr>
              <a:t>eficiencia</a:t>
            </a:r>
            <a:r>
              <a:rPr lang="es-ES" sz="2667" dirty="0">
                <a:solidFill>
                  <a:srgbClr val="404040"/>
                </a:solidFill>
              </a:rPr>
              <a:t> de un equipo </a:t>
            </a:r>
            <a:r>
              <a:rPr lang="es-ES" sz="2667" dirty="0" smtClean="0">
                <a:solidFill>
                  <a:srgbClr val="404040"/>
                </a:solidFill>
              </a:rPr>
              <a:t>en movilidad:</a:t>
            </a:r>
            <a:endParaRPr lang="es-ES" sz="2667" dirty="0">
              <a:solidFill>
                <a:srgbClr val="404040"/>
              </a:solidFill>
            </a:endParaRP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Más horas de trabajo productivo.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Mejor servicio al cliente.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s-ES" sz="2667" dirty="0">
                <a:solidFill>
                  <a:srgbClr val="404040"/>
                </a:solidFill>
              </a:rPr>
              <a:t>Capacidad para coordinar equipos más grandes.</a:t>
            </a:r>
          </a:p>
        </p:txBody>
      </p:sp>
    </p:spTree>
    <p:extLst>
      <p:ext uri="{BB962C8B-B14F-4D97-AF65-F5344CB8AC3E}">
        <p14:creationId xmlns:p14="http://schemas.microsoft.com/office/powerpoint/2010/main" val="3666099254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734" y="2127244"/>
            <a:ext cx="3155846" cy="27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Krama</a:t>
            </a:r>
            <a:r>
              <a:rPr lang="es-ES" dirty="0" smtClean="0"/>
              <a:t> GOT - Componentes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438391" y="4725144"/>
            <a:ext cx="4800533" cy="124813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spcAft>
                <a:spcPts val="1600"/>
              </a:spcAft>
            </a:pPr>
            <a:r>
              <a:rPr lang="es-ES" sz="2667" dirty="0">
                <a:solidFill>
                  <a:srgbClr val="404040"/>
                </a:solidFill>
              </a:rPr>
              <a:t>Permite consultar tareas, reportar la consecución de éstas o posibles incidencias durante su ejecución y comunicarse con otros usuarios de la oficina o móviles.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4043" y="4677139"/>
            <a:ext cx="4655840" cy="134414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spcAft>
                <a:spcPts val="1600"/>
              </a:spcAft>
            </a:pPr>
            <a:r>
              <a:rPr lang="es-ES" sz="2667" dirty="0">
                <a:solidFill>
                  <a:srgbClr val="404040"/>
                </a:solidFill>
              </a:rPr>
              <a:t>Gestión de proyectos, tareas y red de agentes móviles. Estadísticas de nivel de servicio, incidencias, localización de agentes móviles y mensajería instantánea.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80862"/>
            <a:ext cx="3951232" cy="231544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00310" y="1591403"/>
            <a:ext cx="2369815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Consola web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874869" y="1590735"/>
            <a:ext cx="1927579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 móvil</a:t>
            </a:r>
          </a:p>
        </p:txBody>
      </p:sp>
    </p:spTree>
    <p:extLst>
      <p:ext uri="{BB962C8B-B14F-4D97-AF65-F5344CB8AC3E}">
        <p14:creationId xmlns:p14="http://schemas.microsoft.com/office/powerpoint/2010/main" val="2778420156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192FF"/>
                </a:solidFill>
              </a:rPr>
              <a:t>La solución que se adapta a su negocio</a:t>
            </a:r>
            <a:endParaRPr lang="es-ES" dirty="0">
              <a:solidFill>
                <a:srgbClr val="0192FF"/>
              </a:solidFill>
            </a:endParaRPr>
          </a:p>
        </p:txBody>
      </p:sp>
      <p:sp>
        <p:nvSpPr>
          <p:cNvPr id="3" name="Marcador de contenido 6"/>
          <p:cNvSpPr txBox="1">
            <a:spLocks/>
          </p:cNvSpPr>
          <p:nvPr/>
        </p:nvSpPr>
        <p:spPr>
          <a:xfrm>
            <a:off x="3935760" y="1916832"/>
            <a:ext cx="7968615" cy="43924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3100" dirty="0" err="1" smtClean="0"/>
              <a:t>Krama</a:t>
            </a:r>
            <a:r>
              <a:rPr lang="es-ES" sz="3100" dirty="0" smtClean="0"/>
              <a:t> GOT es una solución </a:t>
            </a:r>
            <a:r>
              <a:rPr lang="es-ES" sz="3100" b="1" dirty="0" smtClean="0">
                <a:solidFill>
                  <a:srgbClr val="FF0000"/>
                </a:solidFill>
              </a:rPr>
              <a:t>completamente configurable</a:t>
            </a:r>
            <a:r>
              <a:rPr lang="es-ES" sz="3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3100" dirty="0" smtClean="0"/>
              <a:t>Cada empresa puede definir sus formularios y reportes de tarea a medida utilizando la consola de administración.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3100" dirty="0" smtClean="0"/>
              <a:t>Dentro de cada reporte se pueden incluir fotografías, firmas, lecturas de códigos de barras, materiales utilizados, coste, etc.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3100" dirty="0" err="1" smtClean="0"/>
              <a:t>Krama</a:t>
            </a:r>
            <a:r>
              <a:rPr lang="es-ES" sz="3100" dirty="0" smtClean="0"/>
              <a:t> GOT tiene </a:t>
            </a:r>
            <a:r>
              <a:rPr lang="es-ES" sz="3100" b="1" dirty="0" smtClean="0">
                <a:solidFill>
                  <a:srgbClr val="FF0000"/>
                </a:solidFill>
              </a:rPr>
              <a:t>interfaces web </a:t>
            </a:r>
            <a:r>
              <a:rPr lang="es-ES" sz="3100" b="1" dirty="0" err="1" smtClean="0">
                <a:solidFill>
                  <a:srgbClr val="FF0000"/>
                </a:solidFill>
              </a:rPr>
              <a:t>service</a:t>
            </a:r>
            <a:r>
              <a:rPr lang="es-ES" sz="3100" b="1" dirty="0" smtClean="0">
                <a:solidFill>
                  <a:srgbClr val="FF0000"/>
                </a:solidFill>
              </a:rPr>
              <a:t> </a:t>
            </a:r>
            <a:r>
              <a:rPr lang="es-ES" sz="3100" dirty="0" smtClean="0"/>
              <a:t>para intercambiar datos de tareas, inventario, clientes y reportes con </a:t>
            </a:r>
            <a:r>
              <a:rPr lang="es-ES" sz="3100" dirty="0" err="1" smtClean="0"/>
              <a:t>ERPs</a:t>
            </a:r>
            <a:r>
              <a:rPr lang="es-ES" sz="3100" dirty="0" smtClean="0"/>
              <a:t> y otros sistemas externos.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4100" b="1" dirty="0" smtClean="0">
                <a:solidFill>
                  <a:srgbClr val="0192FF"/>
                </a:solidFill>
              </a:rPr>
              <a:t>Ampliaciones a medida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s-ES" sz="3100" dirty="0" smtClean="0"/>
              <a:t>Si necesita una funcionalidad adicional que no se puede conseguir con la configuración, nuestro equipo de desarrollo puede hacer una ampliación a medida para su empresa.</a:t>
            </a:r>
            <a:endParaRPr lang="es-ES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10 Imagen" descr="trabaj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106" y="1916832"/>
            <a:ext cx="3000759" cy="1753662"/>
          </a:xfrm>
          <a:prstGeom prst="rect">
            <a:avLst/>
          </a:prstGeom>
        </p:spPr>
      </p:pic>
      <p:pic>
        <p:nvPicPr>
          <p:cNvPr id="5" name="12 Imagen" descr="trabaj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3933056"/>
            <a:ext cx="3048301" cy="17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262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Krama</a:t>
            </a:r>
            <a:r>
              <a:rPr lang="es-ES" dirty="0" smtClean="0"/>
              <a:t> GOT – Más horas facturables</a:t>
            </a:r>
            <a:endParaRPr lang="es-ES" dirty="0"/>
          </a:p>
        </p:txBody>
      </p:sp>
      <p:graphicFrame>
        <p:nvGraphicFramePr>
          <p:cNvPr id="3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7045"/>
              </p:ext>
            </p:extLst>
          </p:nvPr>
        </p:nvGraphicFramePr>
        <p:xfrm>
          <a:off x="239350" y="1700808"/>
          <a:ext cx="4032449" cy="412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175787" y="1796819"/>
            <a:ext cx="7812652" cy="401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467" b="1" dirty="0" err="1">
                <a:solidFill>
                  <a:srgbClr val="FF0010"/>
                </a:solidFill>
              </a:rPr>
              <a:t>Krama</a:t>
            </a:r>
            <a:r>
              <a:rPr lang="es-ES" sz="1467" b="1" dirty="0">
                <a:solidFill>
                  <a:srgbClr val="FF0010"/>
                </a:solidFill>
              </a:rPr>
              <a:t> GOT </a:t>
            </a:r>
            <a:r>
              <a:rPr lang="es-ES" sz="1467" dirty="0"/>
              <a:t>hace </a:t>
            </a:r>
            <a:r>
              <a:rPr lang="es-ES" sz="1467" b="1" dirty="0">
                <a:solidFill>
                  <a:srgbClr val="FF0000"/>
                </a:solidFill>
              </a:rPr>
              <a:t>más rentable </a:t>
            </a:r>
            <a:r>
              <a:rPr lang="es-ES" sz="1467" dirty="0" smtClean="0"/>
              <a:t>al equipo.</a:t>
            </a:r>
            <a:endParaRPr lang="es-ES" sz="1467" dirty="0"/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467" b="1" dirty="0">
                <a:solidFill>
                  <a:srgbClr val="FF0010"/>
                </a:solidFill>
              </a:rPr>
              <a:t>Reduciendo </a:t>
            </a:r>
            <a:r>
              <a:rPr lang="es-ES" sz="1467" dirty="0"/>
              <a:t>el </a:t>
            </a:r>
            <a:r>
              <a:rPr lang="es-ES" sz="1467" b="1" dirty="0">
                <a:solidFill>
                  <a:srgbClr val="FF0000"/>
                </a:solidFill>
              </a:rPr>
              <a:t>tiempo</a:t>
            </a:r>
            <a:r>
              <a:rPr lang="es-ES" sz="1467" dirty="0"/>
              <a:t> que gastan en </a:t>
            </a:r>
            <a:r>
              <a:rPr lang="es-ES" sz="1467" b="1" dirty="0">
                <a:solidFill>
                  <a:srgbClr val="FF0000"/>
                </a:solidFill>
              </a:rPr>
              <a:t>desplazamientos</a:t>
            </a:r>
            <a:r>
              <a:rPr lang="es-ES" sz="1467" dirty="0"/>
              <a:t>:</a:t>
            </a:r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467" dirty="0"/>
              <a:t>Evitando </a:t>
            </a:r>
            <a:r>
              <a:rPr lang="es-ES" sz="1467" b="1" dirty="0">
                <a:solidFill>
                  <a:srgbClr val="FF0000"/>
                </a:solidFill>
              </a:rPr>
              <a:t>desplazamientos</a:t>
            </a:r>
            <a:r>
              <a:rPr lang="es-ES" sz="1467" dirty="0"/>
              <a:t> a la </a:t>
            </a:r>
            <a:r>
              <a:rPr lang="es-ES" sz="1467" b="1" dirty="0">
                <a:solidFill>
                  <a:srgbClr val="FF0000"/>
                </a:solidFill>
              </a:rPr>
              <a:t>oficina</a:t>
            </a:r>
            <a:r>
              <a:rPr lang="es-ES" sz="1467" dirty="0"/>
              <a:t> (recoger </a:t>
            </a:r>
            <a:r>
              <a:rPr lang="es-ES" sz="1467" dirty="0" smtClean="0"/>
              <a:t>información sobre las tareas y </a:t>
            </a:r>
            <a:r>
              <a:rPr lang="es-ES" sz="1467" dirty="0"/>
              <a:t>entregar </a:t>
            </a:r>
            <a:r>
              <a:rPr lang="es-ES" sz="1467" dirty="0" smtClean="0"/>
              <a:t>los reportes al finalizarlas).</a:t>
            </a:r>
            <a:endParaRPr lang="es-ES" sz="1467" dirty="0"/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467" b="1" dirty="0">
                <a:solidFill>
                  <a:srgbClr val="FF0000"/>
                </a:solidFill>
              </a:rPr>
              <a:t>Optimizando</a:t>
            </a:r>
            <a:r>
              <a:rPr lang="es-ES" sz="1467" dirty="0"/>
              <a:t> </a:t>
            </a:r>
            <a:r>
              <a:rPr lang="es-ES" sz="1467" b="1" dirty="0">
                <a:solidFill>
                  <a:srgbClr val="FF0000"/>
                </a:solidFill>
              </a:rPr>
              <a:t>itinerarios.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467" b="1" dirty="0">
                <a:solidFill>
                  <a:srgbClr val="FF0000"/>
                </a:solidFill>
              </a:rPr>
              <a:t>Reduciendo</a:t>
            </a:r>
            <a:r>
              <a:rPr lang="es-ES" sz="1467" dirty="0"/>
              <a:t> </a:t>
            </a:r>
            <a:r>
              <a:rPr lang="es-ES" sz="1467" b="1" dirty="0">
                <a:solidFill>
                  <a:srgbClr val="FF0000"/>
                </a:solidFill>
              </a:rPr>
              <a:t>tiempo</a:t>
            </a:r>
            <a:r>
              <a:rPr lang="es-ES" sz="1467" dirty="0"/>
              <a:t> de hablar por </a:t>
            </a:r>
            <a:r>
              <a:rPr lang="es-ES" sz="1467" b="1" dirty="0">
                <a:solidFill>
                  <a:srgbClr val="FF0000"/>
                </a:solidFill>
              </a:rPr>
              <a:t>teléfono.</a:t>
            </a:r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467" dirty="0"/>
              <a:t>No es necesario hablar con el coordinador de la oficina para recibir nuevas </a:t>
            </a:r>
            <a:r>
              <a:rPr lang="es-ES" sz="1467" dirty="0" smtClean="0"/>
              <a:t>tareas </a:t>
            </a:r>
            <a:r>
              <a:rPr lang="es-ES" sz="1467" dirty="0"/>
              <a:t>y toda la documentación asociada a ellas.</a:t>
            </a:r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467" dirty="0"/>
              <a:t>Desde la oficina se puede consultar, sin llamar al empleado móvil, cuál es su ubicación y la carga de trabajo que tiene.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467" b="1" dirty="0">
                <a:solidFill>
                  <a:srgbClr val="FF0000"/>
                </a:solidFill>
              </a:rPr>
              <a:t>Incrementando</a:t>
            </a:r>
            <a:r>
              <a:rPr lang="es-ES" sz="1467" dirty="0"/>
              <a:t> entre 1 y 2 </a:t>
            </a:r>
            <a:r>
              <a:rPr lang="es-ES" sz="1467" b="1" dirty="0">
                <a:solidFill>
                  <a:srgbClr val="FF0000"/>
                </a:solidFill>
              </a:rPr>
              <a:t>horas</a:t>
            </a:r>
            <a:r>
              <a:rPr lang="es-ES" sz="1467" dirty="0"/>
              <a:t> de tiempo </a:t>
            </a:r>
            <a:r>
              <a:rPr lang="es-ES" sz="1467" b="1" dirty="0">
                <a:solidFill>
                  <a:srgbClr val="FF0000"/>
                </a:solidFill>
              </a:rPr>
              <a:t>efectivo</a:t>
            </a:r>
            <a:r>
              <a:rPr lang="es-ES" sz="1467" dirty="0"/>
              <a:t> de </a:t>
            </a:r>
            <a:r>
              <a:rPr lang="es-ES" sz="1467" b="1" dirty="0">
                <a:solidFill>
                  <a:srgbClr val="FF0000"/>
                </a:solidFill>
              </a:rPr>
              <a:t>trabajo</a:t>
            </a:r>
            <a:r>
              <a:rPr lang="es-ES" sz="1467" dirty="0"/>
              <a:t> de cada empleado móvil al día.</a:t>
            </a:r>
          </a:p>
        </p:txBody>
      </p:sp>
    </p:spTree>
    <p:extLst>
      <p:ext uri="{BB962C8B-B14F-4D97-AF65-F5344CB8AC3E}">
        <p14:creationId xmlns:p14="http://schemas.microsoft.com/office/powerpoint/2010/main" val="2510583096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1892829"/>
            <a:ext cx="5080000" cy="381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6704"/>
            <a:ext cx="1069909" cy="10699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Krama</a:t>
            </a:r>
            <a:r>
              <a:rPr lang="es-ES" dirty="0" smtClean="0"/>
              <a:t> GOT – Mejor servicio al cliente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917211" y="1988840"/>
            <a:ext cx="5138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FF0010"/>
                </a:solidFill>
              </a:rPr>
              <a:t>Notificaciones </a:t>
            </a:r>
            <a:r>
              <a:rPr lang="es-ES" sz="1600" dirty="0"/>
              <a:t>automáticas en </a:t>
            </a:r>
            <a:r>
              <a:rPr lang="es-ES" sz="1600" b="1" dirty="0">
                <a:solidFill>
                  <a:srgbClr val="FF0000"/>
                </a:solidFill>
              </a:rPr>
              <a:t>tiempo real</a:t>
            </a:r>
            <a:r>
              <a:rPr lang="es-ES" sz="1600" dirty="0"/>
              <a:t>. El cliente podrá estar informado en todo momento de la evolución de su servicio.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FF0000"/>
                </a:solidFill>
              </a:rPr>
              <a:t>Acceso</a:t>
            </a:r>
            <a:r>
              <a:rPr lang="es-ES" sz="1600" dirty="0"/>
              <a:t> al sistema para consulta de </a:t>
            </a:r>
            <a:r>
              <a:rPr lang="es-ES" sz="1600" b="1" dirty="0">
                <a:solidFill>
                  <a:srgbClr val="FF0000"/>
                </a:solidFill>
              </a:rPr>
              <a:t>estadísticas.</a:t>
            </a:r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600" dirty="0" err="1"/>
              <a:t>Krama</a:t>
            </a:r>
            <a:r>
              <a:rPr lang="es-ES" sz="1600" dirty="0"/>
              <a:t> GOT permite </a:t>
            </a:r>
            <a:r>
              <a:rPr lang="es-ES" sz="1600" dirty="0" smtClean="0"/>
              <a:t>crear </a:t>
            </a:r>
            <a:r>
              <a:rPr lang="es-ES" sz="1600" dirty="0"/>
              <a:t>un usuario para que el cliente final acceda al sistema para consultar en tiempo real la información de los servicios prestados.</a:t>
            </a:r>
          </a:p>
          <a:p>
            <a:pPr marL="990575" lvl="1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1600" dirty="0"/>
              <a:t>Permite generar informes periódicos automáticos con la calidad del servicio prestado, número de incidencias, tiempo de resolución medio, etc.</a:t>
            </a:r>
          </a:p>
        </p:txBody>
      </p:sp>
    </p:spTree>
    <p:extLst>
      <p:ext uri="{BB962C8B-B14F-4D97-AF65-F5344CB8AC3E}">
        <p14:creationId xmlns:p14="http://schemas.microsoft.com/office/powerpoint/2010/main" val="2833486213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Krama</a:t>
            </a:r>
            <a:r>
              <a:rPr lang="es-ES" dirty="0" smtClean="0"/>
              <a:t> GOT – Coordinación de equipos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31371" y="1892830"/>
            <a:ext cx="10921213" cy="383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79" b="1" dirty="0">
                <a:solidFill>
                  <a:srgbClr val="FF0010"/>
                </a:solidFill>
              </a:rPr>
              <a:t>MENOS</a:t>
            </a:r>
            <a:r>
              <a:rPr lang="es-ES" sz="1879" dirty="0">
                <a:solidFill>
                  <a:srgbClr val="333333"/>
                </a:solidFill>
              </a:rPr>
              <a:t> tiempo para saber qué </a:t>
            </a:r>
            <a:r>
              <a:rPr lang="es-ES" sz="1879" dirty="0" smtClean="0">
                <a:solidFill>
                  <a:srgbClr val="333333"/>
                </a:solidFill>
              </a:rPr>
              <a:t>empleado </a:t>
            </a:r>
            <a:r>
              <a:rPr lang="es-ES" sz="1879" dirty="0">
                <a:solidFill>
                  <a:srgbClr val="333333"/>
                </a:solidFill>
              </a:rPr>
              <a:t>está disponible cerca de una ubicación determinada.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79" b="1" dirty="0">
                <a:solidFill>
                  <a:srgbClr val="FF0010"/>
                </a:solidFill>
              </a:rPr>
              <a:t>MENOS</a:t>
            </a:r>
            <a:r>
              <a:rPr lang="es-ES" sz="1879" dirty="0">
                <a:solidFill>
                  <a:srgbClr val="333333"/>
                </a:solidFill>
              </a:rPr>
              <a:t> tiempo para consultar la carga de trabajo de cada empleado.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79" b="1" dirty="0">
                <a:solidFill>
                  <a:srgbClr val="FF0010"/>
                </a:solidFill>
              </a:rPr>
              <a:t>FACILIDAD</a:t>
            </a:r>
            <a:r>
              <a:rPr lang="es-ES" sz="1879" dirty="0">
                <a:solidFill>
                  <a:srgbClr val="333333"/>
                </a:solidFill>
              </a:rPr>
              <a:t> para asignar nuevas </a:t>
            </a:r>
            <a:r>
              <a:rPr lang="es-ES" sz="1879" dirty="0" smtClean="0">
                <a:solidFill>
                  <a:srgbClr val="333333"/>
                </a:solidFill>
              </a:rPr>
              <a:t>tareas al empleado disponible </a:t>
            </a:r>
            <a:r>
              <a:rPr lang="es-ES" sz="1879" dirty="0">
                <a:solidFill>
                  <a:srgbClr val="333333"/>
                </a:solidFill>
              </a:rPr>
              <a:t>más cercano a la ubicación.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s-ES" sz="1879" b="1" dirty="0" smtClean="0">
                <a:solidFill>
                  <a:srgbClr val="FF0010"/>
                </a:solidFill>
              </a:rPr>
              <a:t>REPORTES </a:t>
            </a:r>
            <a:r>
              <a:rPr lang="es-ES" sz="1879" b="1" dirty="0">
                <a:solidFill>
                  <a:srgbClr val="FF0010"/>
                </a:solidFill>
              </a:rPr>
              <a:t>DE TRABAJO</a:t>
            </a:r>
            <a:r>
              <a:rPr lang="es-ES" sz="1879" b="1" dirty="0">
                <a:solidFill>
                  <a:srgbClr val="333333"/>
                </a:solidFill>
              </a:rPr>
              <a:t> </a:t>
            </a:r>
            <a:r>
              <a:rPr lang="es-ES" sz="1879" dirty="0">
                <a:solidFill>
                  <a:srgbClr val="333333"/>
                </a:solidFill>
              </a:rPr>
              <a:t>en tiempo real y en soporte informático, sin necesidad de transcripción desde partes manuscritos.</a:t>
            </a:r>
          </a:p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es-ES" sz="3200" b="1" dirty="0">
                <a:solidFill>
                  <a:srgbClr val="FF0010"/>
                </a:solidFill>
              </a:rPr>
              <a:t>CAPACIDAD</a:t>
            </a:r>
            <a:r>
              <a:rPr lang="es-ES" sz="3200" dirty="0">
                <a:solidFill>
                  <a:srgbClr val="333333"/>
                </a:solidFill>
              </a:rPr>
              <a:t> para gestionar </a:t>
            </a:r>
            <a:r>
              <a:rPr lang="es-ES" sz="3200" dirty="0" smtClean="0">
                <a:solidFill>
                  <a:srgbClr val="333333"/>
                </a:solidFill>
              </a:rPr>
              <a:t>un mayor volumen de tareas y equipos </a:t>
            </a:r>
            <a:r>
              <a:rPr lang="es-ES" sz="3200" dirty="0">
                <a:solidFill>
                  <a:srgbClr val="333333"/>
                </a:solidFill>
              </a:rPr>
              <a:t>de </a:t>
            </a:r>
            <a:r>
              <a:rPr lang="es-ES" sz="3200" dirty="0" smtClean="0">
                <a:solidFill>
                  <a:srgbClr val="333333"/>
                </a:solidFill>
              </a:rPr>
              <a:t>trabajo </a:t>
            </a:r>
            <a:r>
              <a:rPr lang="es-ES" sz="3200" dirty="0">
                <a:solidFill>
                  <a:srgbClr val="333333"/>
                </a:solidFill>
              </a:rPr>
              <a:t>más </a:t>
            </a:r>
            <a:r>
              <a:rPr lang="es-ES" sz="3200" dirty="0" smtClean="0">
                <a:solidFill>
                  <a:srgbClr val="333333"/>
                </a:solidFill>
              </a:rPr>
              <a:t>numerosos</a:t>
            </a:r>
            <a:endParaRPr lang="es-E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6836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1262</Words>
  <Application>Microsoft Office PowerPoint</Application>
  <PresentationFormat>Panorámica</PresentationFormat>
  <Paragraphs>156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Sobre KRAMA</vt:lpstr>
      <vt:lpstr>Qué es Krama GOT</vt:lpstr>
      <vt:lpstr>Qué es Krama GOT - Componentes</vt:lpstr>
      <vt:lpstr>La solución que se adapta a su negocio</vt:lpstr>
      <vt:lpstr>Qué es Krama GOT – Más horas facturables</vt:lpstr>
      <vt:lpstr>Qué es Krama GOT – Mejor servicio al cliente</vt:lpstr>
      <vt:lpstr>Qué es Krama GOT – Coordinación de equipos</vt:lpstr>
      <vt:lpstr>Beneficios para la empresa</vt:lpstr>
      <vt:lpstr>Cómo funciona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Otras características</vt:lpstr>
      <vt:lpstr>Con tecnología IBM</vt:lpstr>
      <vt:lpstr>Complemente Krama GOT con MaaS360</vt:lpstr>
      <vt:lpstr>Precios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Krama OT</dc:title>
  <dc:creator>cperez</dc:creator>
  <cp:lastModifiedBy>David Cabrera</cp:lastModifiedBy>
  <cp:revision>93</cp:revision>
  <dcterms:created xsi:type="dcterms:W3CDTF">2014-10-13T08:47:36Z</dcterms:created>
  <dcterms:modified xsi:type="dcterms:W3CDTF">2014-12-19T13:28:39Z</dcterms:modified>
</cp:coreProperties>
</file>